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9" r:id="rId6"/>
    <p:sldId id="271" r:id="rId7"/>
    <p:sldId id="274" r:id="rId8"/>
    <p:sldId id="277" r:id="rId9"/>
    <p:sldId id="327" r:id="rId10"/>
    <p:sldId id="312" r:id="rId11"/>
    <p:sldId id="300" r:id="rId12"/>
    <p:sldId id="301" r:id="rId13"/>
    <p:sldId id="302" r:id="rId14"/>
    <p:sldId id="304" r:id="rId15"/>
    <p:sldId id="305" r:id="rId16"/>
    <p:sldId id="306" r:id="rId17"/>
    <p:sldId id="324" r:id="rId18"/>
    <p:sldId id="325" r:id="rId19"/>
  </p:sldIdLst>
  <p:sldSz cx="9144000" cy="6858000" type="screen4x3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2" autoAdjust="0"/>
    <p:restoredTop sz="94660"/>
  </p:normalViewPr>
  <p:slideViewPr>
    <p:cSldViewPr>
      <p:cViewPr>
        <p:scale>
          <a:sx n="70" d="100"/>
          <a:sy n="70" d="100"/>
        </p:scale>
        <p:origin x="-162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ATA.IDB\Conferencia%20SIAF\Evaluation%20Repo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ATA.IDB\Conferencia%20SIAF\Evaluation%20Repo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ATA.IDB\Conferencia%20SIAF\Evaluation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0.00884</cdr:y>
    </cdr:from>
    <cdr:to>
      <cdr:x>1</cdr:x>
      <cdr:y>1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-1043608" y="17187"/>
          <a:ext cx="2736304" cy="1927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0.99116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-4283373" y="-5472634"/>
          <a:ext cx="3168352" cy="18556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0.99116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0" y="0"/>
          <a:ext cx="2808312" cy="2016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7F46-355C-43A5-9938-4028D86F500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53011-B2AB-4BBC-9BA4-96A3800EDBFE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01429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8D94-C77F-44E9-A389-AA6DA1EA15CE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762B-58A5-41A3-A90E-A61869C6628A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13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762B-58A5-41A3-A90E-A61869C6628A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004E-48A3-4BD8-AA1C-B2B94D56A49B}" type="datetimeFigureOut">
              <a:rPr lang="es-MX" smtClean="0"/>
              <a:pPr/>
              <a:t>01/06/2015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FDDD-B1B0-410B-B8AE-C876751F1F70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10" Type="http://schemas.openxmlformats.org/officeDocument/2006/relationships/image" Target="../media/image8.jpeg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79613" y="2886075"/>
            <a:ext cx="2767013" cy="2333625"/>
          </a:xfrm>
          <a:prstGeom prst="rect">
            <a:avLst/>
          </a:prstGeom>
          <a:solidFill>
            <a:srgbClr val="35A3A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79712" y="5220096"/>
            <a:ext cx="2767013" cy="1665288"/>
          </a:xfrm>
          <a:prstGeom prst="rect">
            <a:avLst/>
          </a:prstGeom>
          <a:solidFill>
            <a:srgbClr val="20636A">
              <a:alpha val="2156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46626" y="2886075"/>
            <a:ext cx="4397375" cy="155575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746626" y="4293097"/>
            <a:ext cx="4397375" cy="2564904"/>
          </a:xfrm>
          <a:prstGeom prst="rect">
            <a:avLst/>
          </a:prstGeom>
          <a:solidFill>
            <a:srgbClr val="36A4B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1" cy="3501008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4088" y="640281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</a:rPr>
              <a:t>Antigua, Guatemala 9 de agosto de 2013 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035" name="AutoShape 11" descr="data:image/jpeg;base64,/9j/4AAQSkZJRgABAQAAAQABAAD/2wCEAAkGBhQSERUUEhQUFRUWGBgaGBgWGBgXGRoYHBodGBwXHRgYHCcgGhokGRgXHy8gIycpLCwsHh8xNTAqNSYrLCkBCQoKDgwOGg8PGiwkHyAsLCwsKSwsLCwsLCksLCwsLCksKSwsLCksKSwsLCwpLCksKSwsLCwsLCwsKSksKSwsLP/AABEIAMIBAwMBIgACEQEDEQH/xAAcAAABBQEBAQAAAAAAAAAAAAAFAAMEBgcCAQj/xABJEAACAQIEAwUEBwUGBAQHAAABAhEAAwQSITEFBkETIlFhcQcygZEUI0JyobHBM1JistEVgpLC4fBzotLxJUNToxYkNGODk7P/xAAZAQADAQEBAAAAAAAAAAAAAAAAAQIDBAX/xAAqEQACAgICAgICAgEFAQAAAAAAAQIRITEDEkFRBCITMmGBsXGhwdHwQv/aAAwDAQACEQMRAD8Ah2zpG3oIrwrTQrvPXqUedYw661zlp4ivMtVZI3lpZacy17losBrLSy05lpZaLAbyUxjcwUFc0gj3eo6iOoqXFLLUTipxcX5NeHlfDyLkjtFj5K4Vhr1q59MvKg7QFbZZbeyiGM76kiveacZZGIAsMrWlRFXJqBAM6+v51XIpRXMviRSqzb5PypfIk5SWyXxS6rC2V8CDpGug/T8agZKl3V7if3vzj9KYy10wXWNI5pbG8tLLTmWlFXZI3lpZacilloAby0stOZaUUWA1kpZKdy0stADWWlkp3LSy0ANZKWWnltyYAJJ2A1PyqXicPatqO0ch+qLDN19Ah20JnU6dKynyKNWawi5JpA7JSy0UsW7b2wzW7lpSSFuDvg/eUxr5qR6GuL/CnUFli4g+3bOYD7wjMn94ClDnhLCYS4pR2DslLLTuWllrazMayUslO5aWWlYDWWlTmWlRYDkUorqKUUAcxSiu4pRQBxFKK7ilFAHEUoruKWWgDiKWWu4pRQBxFe5a7y0ooA7vDu2/un+d/wClMxUnEDRPuf53P60zFJaG9nEUstdxSimIby0opzLXkUAcRSiu8tKKAOIpRT1qwWMKCT4DX4+lK49u377Z2/dtkH5vqB8M3wqJ8kYbZcYOWhu3aLGFBJPQCT8hXd1Ut/tHlv3LcM3xb3V/E+VRMVxZiCoi2h+ynX1PvN8SagFz00HnvXDP5TeInVD46WZBDEcYaCEi0p3y+8fvOdT6beVDQ3gPif8Af9K5nXaT4mnmwrE6TXNmWze0tE7huIdBNtt9wNJ8iNmH3povhccpYHvWbnR7enzSQP8ACw9KMcP9n6vh0Y3Cjg9+QrqDMxCnMrR01/Gh3EeVr9rO2XtLS651gqR47yP0rOvQ79ndy2HBNxA463bHdYeb2yAPiVWf3qiPwYsJssLw3hRDgeds6/Fcw86i4e8VKlWIPTU6ehGo+FT1xysfrF1/fTutPjIGVviJ863hzzgRLijMFZaWWrCw7T3gMR5/s74+Ouf/ANz4VBfhYY/UtmP/AKb9y4D4QTDH0M/w13cfyYS3g5Z8Eo6BkUqcuWipIYEEbg6EeoO1KugxoDYXma2VBcFD4EeUzRTDYhbglDIBI+I3rOWfMhII6SDpmkE90DzA+NSuFY57bggxqG7PbNIiTrpoTHwrhh8iS/c6JcSejQopRXmHfMisRBIB+Yp3LXecw3FKKcy0stMBuKUU5lpZaAOIpRXcUstAjiKUV3FdLbMTBjxjT50h0dYoe59xf1P60xFT8XhWhWAlRbtyRBjujePd1neKh5amLtDkqZxFKK7ilFUI4ilFPW7BaYGg3J0A9SdB8aZuY22m31p8pVPnozfCPWs58sYbLjxylo7tWGYwonx8h4k7AeZri7ftpue0bwQwo9X6/wB0fGh+K4mz6E93oq91B8B18zrUO4/j8h/WuKfypSxHB1R4IrMiZi+KswyyFX9xNB8ererE+tQi5Om3lua6WySYUeGwpy5hcveYxMkDr8t65qb2bXWiOh70R11J1NOJhjM9J6mukYkwi/E7+sVOTgV5wDkZgdj9n5ju08Im2yLbZBPVv+X+p+EUY4XhWvgCMqZpOWFgAHQdZJIE+vhQ/hfCu0xKWmmO0Csy6xJjfbfStMbg1vD2MttY7yyTqxMNqTUTZUdA25wNRhrJtIvduMrA5u8DLAkqCzEN16ZjU7gdy6bkKzOFGbIbitI27l4bwSJR/iaO8qn6o/fP5LRh8MofPlXMRBaBMeE71heGxplVxvC8PeYdqhDroiR2Nwg9N8l0joVNVzH8kXbelpxcbNPZxlfIftQxgxsYOlWnmTmS2jrayJdB98FhA1iIIInQ7+VReNIRZUW85t3CFZCM4UEE6K85e8AIBirU/YUUbEWjbdrbKUYGCP6inRxGRFxRcXaTOYejDvD0kjyq1Nx4Flt4iylx+gKd8aTJttqBHgY20qHc5Ts3QThrpXKZcXNlB6GBmWI+0NfGqwO2DLfFIAC4m+o6DutHlPaLPyFKmL3LOKDECwzidGUZlI8QQdRSo/sLMdwobLKhoSAwJ2mdfAbV7fsEuqWgSbje6CCfIEx56zoKl4OymdRezADU7kNAMSU61GvYjvBgoUW8xCqzEanZTuDrMk6DxiD0pJ0zCy28m9v3hcSLcd0k9QSpA1/3HpVrt4Yn/WqJ/bzPY7MI8CD3TqAIIBaIGpPQRpR/kzi5e12cN3J1gkQTI7x3bWu2E1fSJhKPlhlrcaV6lqTFEsJwZ7mug9aM4Ll+AM3TeOtXLlUSY8bYBThJP/au8RwkhZA/rVtt4EJoBE12+HArD87s2/CqM+KV5lqw8a4eJza66UGu2IMb+ldMZqSs55QcWNWbBZgqiSxAA8zpTXDeOnDcSQMwVbbFXmYIgSigA5jlLHoNJmp/Dsdat3DnLAqJV1J7twbARuN5MHXbxoXxjAXb2M+khcyulq5CiQzqiyoUGdLgIIjb1WeHn5lKVLSOri4+qtlv5n47g7+R7Fzs7qGM2S4spHukqs7xHxoCcTYb37ifeRbin4jJlPyB86ruPDZzKm2eqwV1+6dvSohVjsxrKPLNLBTjF7LLcuWRteUj7lwfhlqPc4jbX3R2h8WlUHw95vw+NAVwr5gTcMfujqfX+nzr36P3idSQDuSdzO21VLm5GqsFxwWaJmL4g9z3jIGw91B6KNKjZZJBkxPkKcNjbMYinrF4EgBRPUnqZ0OpgDprp5VjXs0v0RhaJEHT8BEV6Ao/ijaP60RtcDv37hAQgZiJOijX5GPKn+DNhu3NjEypghTJEOD7reRk66R6UdkhU2CEusTlA3Ow3n8z6UdPJ95kts47MEH39D7x+zv4b0X4TwNbeNt3BoA4yhRoAZUSTqWiSatXMrhQhYwIOvxFRKfopLBQsbwBLWHum2zNctqLjzEdmGC9P4jPop8qZ9nPFbzWbvaOi2nuEKrCCSoAzBjoBuu+sEdDUzFccW2brKwUuuTMcpUoYle8DMwRAka+O4F+YgLYtW87qCSBAVAfIEbeWUUtj0Xa3h1S4hUrAuWBlWIH1q9B4zv5CrLxUfUn1X9aBXcGtu1YZSGLdiSwMzlugb+s7f60f4l+yb+7+cfrUeQWmPcrH6tvv/oKm8Y40LDIGRmDzBHiI7seJnp4Gh3Krd1/vD8j/SjHFrWZV7pYhgQBAM+RO2k0o6kL0Ui/w+0+Lt32uJaTvG4uYd0hzcGYnRSWdgZ1OmmhNW2zaRyV0dcx0bUbyBBG0RHl41SG5fxaycNetYpEJGUkFlgwV1MqRtCsDT/B+Yb4xC27lu5auEZe+CUga6loYKPGX30pyVlFo4hypZd1KqqkAxoWEa90KTAEwdI8oma84dwHJmVmOYHusjMCFIHdkmSsz3WzDXrRtveWoHFb8Bgt0I/diILbgxlg7iRt1qp+f9SUCbnG7SEr9Js90kd6wWOniUYKfgBSqs4fkzElZZramTIZtdyJ+O/xrypcq8l9TBGvMvdckNBMgjrtsfOm7IbQKNDKif6eR1p3D4UEKSNB1nczoPz0Gu9SnZRpGkaa6AjafntvXS3WjE0v2acKe5ZKXlw72SGmHL3ZPdykT3V0O+uhHUGrla5KtIItHIBvtrpEk9T5msL4TzEbN1CpYwylhmdVOU6A9csT8zVu4hzvie1VxiAQrGFTMtswRoQQCZG8yBMToRWi5ZInqns0rCqySD028xTt3mBAVSe806DeACSfTQ0E5Z5iGNtZma2LgLd1DrlEDNBJMSai808PIFoi4EdiVBAUkruZO4Xy66b05O1ZUVmiw3+O3FvW8toMhzfaEmB+ET1olcxQImImqTwWyRiAGvi4EBCtaH1ZkDRtd/gdt6tDwNc2+lTHOS54wQuK3gRE1WOIYvJKj3up/d8h/F4+HrsX5l4olmVUhrkat0tjy/jP4b1UbFprsMe7b6E9R4gbt8KcuXHWJkoZ7Mn8AwyXb47ZstlQS5nLC7b9NSKfxHL99klIdJ+wV2GgJP2iQPOoWOuf/LPZs2yxuEAv45SHjwAyjaSTMz0rRuUuE3VwdlLiR3BqCGkHvBjAEHUSI6VzPGTVK0Z9bwYz5ArXbkxl13A1GVdTEHcjbauMRwq6sTbKyoZR1g+A30G/h1irTw3F63LVm2yFWDZmJDZjozMQJ1XTKGXr46MXj2OJspfBu2rpPdQGCx3hFOpBKmGzGI8ofYKKmAoOp6yAPH11/I1IvYC411kto+h2g5tdpJAjfyq3YPlu1dxyKbQFkIxMGMzb7DXKNB060W5nYW3uBYXQBegBygDQdBpQ5ioo/COB2rly5au3DbuoJgx3oMMonXMN+sidBVj5D5eVcRca4inLGQHvFTMydIzZSKFYjjNlMTdvIO/cFtADlKnLo0dRmyqdwZ8qvHL1pluuHCg5RtMQTIOpPSolJlKKsA8zX4LgMFZngE9Bm1OoMCNJjrVX4njcMcVfxOQqbvu5ipAMgkwRBDMoaCZkAeNSOdrJZ711H/Z3HF2BORQAVO2g0cFvEdKojYsEyqvcP7zSB821+QqoxbQro2Hhmdvo9xiIuMjADLp3iN18o09a759xNtFw/aSVLmQPARJ84n5keFR+BYstbwqMxZ7VzI0iMpDe5P2gu0j06UQ51wRuWreX3wSVIIBDaQZ8BM6eFZ6ZXgyTmLBnC3Qrq7M2Yqd8yqYmSdOm/iKgYU3bjovctgso6k6mNT0HoKuHtDuqlvDXbpZo7Zc2hZiRZ3nrIn51RcJzGHv2Vt28oN23JYyYzjTwrphqzOWGarg8TOEtDJkCRHeJzDtA2fXad4/7VcMf+yf0H8wqr8TEW28ln5a/pVpxw+ruen+YVzM0WmccrP8AtP7v+ajfGcJ2lsDMywytK7nKwJX0IEH1oByt7z+i/rVmxZ7h9P0pJ/sSvBkvGeTbgxF29h2ZGZ3bNaYo2rEwSCNdaP8AI3FLzYZxi7rtcW/2asQCw1AVdBqSep8ay/mriN2xxHFGzduWz2rHusRvrqu3XwrQ/ZVi2u2bj3DmdrhJJjU6awNJ2rbmVRscXlmlPuv++lV3mrh7y1yzLXSgCpmIBKnUjLGuWeo2qw3Nl+H5UF5tw124hS2+QNbcSCVfPK5SrDUR3to6UvL/AKEihvxO6Cc+GxAaTMMwEnU6ZPjSpsniy90Yq6QPFbTH/EUk/GlT/GPsjFL2LLHuBpWAuXYKDAHrJPzqJiGYGHiR009en5dKlYe3ctwbZUEGM6spIzGACQfKfn4V1j7ZYAEy5JY6QDm1zT1On+9a6KMbBqqZnwjX8qM4a+CpIU6dZYHwOmbbWinDeTb30ftAguG6pAUNlKwdGJmCNNvTXxe5S4Xft4gWb2GJtvOftEkARocxEbjbrVfibdMlzRYfZzdVGvFEf7K52IiNyoUDQ9Zk9Nup/inDxiLmbKywCWbPEkAbL0EDz6V3h8JZw6EIq21JkhV3PoNzUa/zAQGW0MoO5MFtOnguvqfOtOXpFV5FxSk3a0e4Hhn0bMXZlB0Ad8xgb91dTr1j41zieOnZP8Tan4DZfjNDGdmJJJJO5P6k6mujZEDYySIHSIPy/wBa5/ySqtGzpvs8nNrDtecgjP1G516lp311q04XgtlDDTfdd1AIUQSPdHegoykFsolTrS4Dy1eW8paEKqzss6hAImRuWJ08pNE7YW1fU22VVe2yPbAkk51ykINYJzagbqfEmsW/RSyA8fiMRct3ezdLIw5GnZKylgpVQSGENlAXSfjFd+zjjWJXEfRWK3UCK4cLAQFSVUFSdMwykNJkHrUrnDFizgbOGUnOzPdZokkZ3MmI1LH8Kr/IuKRsXbsEEK7SxJPecW2ywq6DQxO4E60toEy+4TArYwLXrqgXXdmuPuffaAJ6fKqXxXmlDAhWyNcYbkguuQgGdIUL03FaDxa/kwNtu7AdScwYjLnJYwoJPdnasb5i4S9rFXbSsRbXKUIWGKlQwmZiNdvCiKtho2Ll6wweyzPnL2g8wNMyjSRvrOtV7n7DG9furbLG5bVXygSMmzf3tVPoNKNcoKwNtGgZLRUAeAIidT3oOvnNdY7Dk47MCRrlIkw0kRImCBr8/KpWGMxbAYgu6G2rassOxyxrOYTr56xW5cvYvtbheWM27WrAK225AJgyNprEOC44jG4ezlAAu21PUwCNPCtu5c/a3PRP5nq+TSCOwBewJzY5I+rupdOXKsluzcEyBMa7E7yax3FceRRlRGLAAS0KJjeBJPzFbtaWbzjx7T8jXzlxK1lusPA1XDkmWj6Bs2gt20FAADpoPXX8TRbj3up6t/loWD9db/4lv8xRPj3up6t/lrB7L8Gc+1KxOAtHwut/Kv8Av4VlXCTF+1/xLf8AOK2H2hmcDbHTtHn/AAL/AK1imDuFb9vyuL+DCujjlhomcdM+heLfsrn3G/I1aMWZt3Pun8xVX4wPq7n3H/lNWi5rbb7h/KudlLyReVj33+6Pzq04j3D6fpVV5YH1rfd/zCrTd9z4VC8k+j5059tf+JYj7yn/ANtTV89j5+pujwcz8QtUf2hmOKXfRDPjNpR+lXD2N3O7iR5g/wDKP6V082YocNs1e97g9RQzmy3OGuxv2N6CNx3DqDRLe2Ph+dR+LW81uP3lYfNSKhPz/CEtnzrY5wxIUD6Re+YP4kTSoOtnQa9KVauhZAHC74FxSVDATIJgbbnQ7b7dK1XlPhtk2Z7NCysyliATMCdfQj8aYwvIGGV0eIaJNu6cxnTUjMJPltrVpwuBS2MttFUaaKANhHTfQV6HFDrs4+SSehW7IAAAAA2ArsLTmWvctbWYjWSd6A4bhD3XC2lzTmgnurpmJUE6GApO+wqyBam8Zxq272GwgQarZys47oJJGfz1JnznrBrj+U9UdPArsEYflYhbNy6M6sqFkTQi27EB80gSAykz032otiMPh8JhbYdRNzti37xUmAAW27uUeutDvaDiXt4jDrqbZFtIAIGZQGKydNUaZO2vhU32kYENhUyZVFpA6GBABuqhBMjQo8gRutcLydSCnACPo1y9DQcOArTndkGYA+M6E5ZOu1Z5gsdcscWS3dznsrwzEg5cu4bTViVIMAbnWr9ymCeGQxn6pADMyrEsPLZ9hpEVTsVby8ZtWwBlNottr3LMKJ9YoWGPaCvOODS7fwqAt2joM+0LbzHUefvk/CqXybgEXiLIHYvbN0zqHyq8ASNpEAidpEVpuM4LlvLiGaS1tVUR7oCqD6yfzNZ/yugPGsWYGiXY/wD2ov8AWiMvH8CrFmqcQUHCWQdQf+9Y/wC0tm+lqMzAOluRJjaNvSK2HiRixY9P0FZD7T3nHWgv/wBkfAhBSg6kiqtM1rl8fXHyU/zLXr64z/8AIPzpcvftn+6f5hTb3wuKLMQo7Q6kgDfxNQBi3Dk/8Xs+d5D+tbZy579z0T83rE+FYlTxWwZ0FwSdxt5eZrZeX8WAbpBHuqy+cZz+orTkdpBFVJjdhvrW9Ln8rV8+8wrFyf3h+Nanc5pvMl10VUYWrreOuRj9qPA/Z/rWUcUbNcE6wTHz02p8eGJ/qb2D9db/AOJb/mFSeauKJaW2HJ73aEQpOwSdtveGp086B8vXHuJnnNlZYLMy7KCDqGO+u/xofz3xJmFq2wUvbLwTPVLZ3zSTpEx19aisj8AvnzjavgkCr/525I62w2yz0I6/hrWUog7QHrmn5EGtG5mJfCIgIkXVOUwunY5c3ejY93w67k1TLfBWJkvbXU9Sx/5AR+NaRpClbSRsWBxDYgXFYxoyzlzb5gTFuZ+Q/Grfw69nPZlXOaRmhVgR4ZpPxFZtwXmqzh5kl95yAgk6698L/D47USHtRCMGt2JI2zv+ir+tZ1ka0Xbg9spefSSEbTbUEaeVFyLly2DDL3WEIwOp0BObKTEaa9axxvajiu2z21tLMyMhOh6d56svDPa3dUAXLCMPFGZT8iG/OlGOcirBQfaBYKcQuhpJATUk/uxuSfltU72b8auWbt0JqDbLkEA+7HmpHdnrUXmm/axWLuXszoH1jKrEHw1uCRvrA9KY4JZFlyVu2mBRlh86HXSfdK+H2o6VrKmqBJ7Np5d5u+kM9t1W2LaFiSx6PEmRAEa7n5QSfxo7q+RFZf7LrBOKuhmlWRssOtwEZkOXWQdJ9YJrTcTgjcUq0MM066HQyNV/pUdRHzNftBWYaaEj8aVP4+19bcHg7jp0YjpXlaNZFYU4nzml7EIyK6/WZ3Krmd8s5SoY/s80Ej1+N84bjFxFoXQVkyGCzAYaMNdRr4+VY1bvA28qCbk99pEtrooXoRqZ1JH4aJynytjrYZXy2wRIIgPAlj3B3xq2pjc1tDk6Gbj2LHdYIJchR4kxUFuOJtbVrh2GhAn86fXl6yjE37wZhbLspktGwOX3hup9357UT4fbth7K27DFWUsWYImUa6Q4LkyswGGjCdNA5c8noS4YrYKwNvEXmXTs1mSVBBgETDHeJ8aJc44ENi8IxHeF2AQdR9UjfgU08JPjRDgGKe5bvM7Wye0ZPqw4yssB1JuamGgeGhiueYXBxuHB0Ha3mnwy2wJ/OuaUm5ZNlFJYG+dbI7SyRv8ASrA6bBYI16Q3SnOeY+hXQemGX5lhUDmbidu5ibCrcVvr3PdM+6EjUeYNM8zcXGNt3bGHBkoilnIRQASJBgzr6VHgpK2g1y+mXhqj+CwPlbSqrxC3PG1/hw7f/wA7S/qanh8Y1nss9q2sr+zRnbSAO8xA+yPs0y3BbYZ3v3rjOwUS9xbUgaRCZe7tp5Cpc1dotcb8lm4/j7doWe0dFhF0dgvhpqfKsw5Xv5cZiL5VnLLli0M+rOHG2n2W60dfiOAsR3sMD/CO0b8JqI/tAw1skJ2jgj7KqnWdiQam36KUElTZZcfx+/dS0tvDZAoib1xVJ0AnIoPh41V+J8utfv8AaXnsqwyRlVzGXLEZyRIjrUDF+0oR9XYHq7E/MAfrQnGc+4hvdKWp3KqJ+ZmnkdJGj8OwwtuzM1+60rlBuFGJ7zQpDAKDBBqlWMZ2jO3fOZge+2vevAjWZJykT6zPjXP/AIvxYbOt98w6ggR6QPOopxrv1faSJgfIGPwqo4Jasl4DDP8AS1fKwAYEkgkAePn0/wBK0zEcew9vCgLeAuC2sKGZoaBIyrIB33rIksk6gAa1Ls2DILFpq9k4QUbj6KjpDMXVgT94ETuNp8PHxoFea0zZijEz1bTfwCj86exljzppcIpIAEknQDU/AU6YsFlwPOd63bK2ciAxOmY6CBq09KE8V4hexDZrjuW9co+SwKlYLl6+V7tm5/hj84qEyHNB0g+OtNITYMZHnqZ+H49a5Wy3XWfU9amXrgHl1ion9qKGEgsOuUwY8iQdfhQ0kFsl4Wz6x5U64VdwTr1JP61beAcIweJQPbNxxsVLBWVt4YAD84PnRkcrYcai0N/tMx/Wi14CmwbyJyyl9ma6oZQrBVkrLRO4IOgj51c7/sywxEqLyk/uODHwdZ/GmuA3VtXVVQiqM0AAnoegq4HVQcoGk6SNPkPlWUnkuKwYFzTwAYfEOhLnKdJ6rAO20wennUK1h5mD+kD4fnV3529pYtXGw9m2lxklXd9VB2KhQdSOpJidNaE8s8y4bFXVtYqxaR2YZbijIpJJlT1UmdDMdNKp/wAk16YuHcExWRb1mzdIMw6SdjB1XXcGpVjnLiWHMMzxr+0JJA6aXVM/CK1PheDt2gbdpFVFJ+0ZknXeTHXepj250IYjwmR/zVl+RoVHzxjccjXGZrfeZiTlLRJ1/e/35Uqvt72ZvmMXUiTEo8x0mFjalWndexf0ccsez1LbYa64UutxrZV0W6swzi5v3GBVgNwNNCaPnCNctQzMQcG7QSFUMGBg20hesSCDA0171ZpwP22XUxA7Wzb+jm69wpbHfUvnJIYmGM3CYMT5VdOFc3ri1ZcMJVcL2TFlYE3OzckA6Ad4ASZnpWrTDHgPfRQhuBYVRgl0UBcrfWCQ3vCAgjXSJ31pzC4X63BE957eHujMdTth1OvWdaDcT4yTh7z9paFy5ZVEEop0e6GGUsY7jjfxrrh3HbZ77XWdwl62EUPcbv5MplVgD6vptSAn3selnCYhi6oXu4tkkwS3aXAMvUmQu1Z7Y4+jMWuOzN2d4faY53BC95jBGok1YeI4B7vD1Q9pb7DPcZnTKjkuzaSc0w53Eb6jrR+GWrb3nUtlKpcYaTmKiSu4/WkMm8P5qW3dtOUdzbZjlMAMWBGw26aQZqGOZ79osbUWy+5iWiZ+0PE+HhTXC2tvjUtXcwV2KysSGEnqD1EepFD+OXjbcgqykQYYEHXUSCKbSBMfxfM+KuaPfvHr7xA/5YFQC5bUyT5ma7Zxo3QgEfGomGvlrqouuYxHUkmAPn+dT1H2JkNtppTb2iTvUnEErM+NC8Jiyb46ycsev+tHUfYnXMPqR5CmWdF3MDxqZxPDvae4ryrK2UjqI0j86r3E7smhLIrLvy9wMXLeKuMGK2bWaFiSx0Xf7IPePWBpQ1lyiSKvXsUti5hcVnAKsmQz1UBx/pVY56wC2HQJorJmG5k5mU6nzWKLp0PxYDw/Gkt3VDp2iA94AwY8iOo89KuPMNrDpZtGwqzcGcNLMSkaSSepI+R8KzAkbk1rXs8vhsFbzwcrui9O7+0id+rfL5vQtlHxeJiPT/elBsRiCx02q2e0JFXEsV2e3adfQoB113BqmXroUaiSaWWweMGk8mczXL1i5bbv3rS9zMR3lOgkncqYEnpHXeNb5fvBHdggCgsZZZMCTETQT2es30sMm2R50JgfD+LLWnq5xFtkGpuWruXTrlIXfxMfPypptCqzHeIXzr50NNSuJXshMiGmIIiCNx86h4e/nkHfcUdXsTZYeSeMGxik1OS4QjiY0JgH4NB9J8avHGecUw95bD2yGcBg5jKJJERudp361mGBQG4gZggLCWMwBO5gE/IVZecuJpcxlk2boYBNQykIGkyQSNWOnyGtJKxpls4jz59Bu2yLIv3GmFU5RERGzEnvA7VpfGuMmzw98QFyEWc4U7hikqGEbhiAa+duOcQW4ynM9pe0uBo7zaMplRI2BGkxK9K2HjHGLV/hty3nuKOytfXXbV0BxkRszQp7zd3U/vDWpUdWW3lmJXJJ1M+f61yp/CnilOYXhzXG0kAbnw/1pmaPoTkTjJxOAtXGK5tUeerLoSfMiD8aPEeQPoY/Ks59muIFhLiHu21hyzNoCdNRM7KDMRWhu4iZX5QfhJrnkqZTGy48/wAaVCsdxLI5XK50BkAxqAfDzpVquFtFUj515Xw2GXFWnxYZrCtLqonMADA1IkZonymr5yM3Dlx93Dle0sYgg4Z7mZHVxr2TQepYgbzC+JjLhfmjnDOA4q7aa7atFlQ6tmQGQJkKWDaCDI2r1eTjhV6OKEp3WzUuG8TsYdcU+ScuIgAqAQpPc6d2ArGIG1e8C4otu/jWcNnANwTuUU+7H963+HhQU8Ox1yxjXOGVvpNmwUyo7ZrigZirBsoIJcydCdt69wXEb/8AaaN2dki5gAbkq/ZgNZD5T3vePZRMidTFedX/AL+jrLkvHRdwYvBGJdspVRmhgWUgx0BU6+lZjgrbWuNPCsSrXSigCTnRj4xoG8elW/2e3XucOtKqszO918qodu1cEhjoYMyBtIncUPwmFnjdswcxsuzfNkB+RpakPaKxxnCNa4woKnMMQHUArLZiHA1MROkztS9qWHuLiEuOhTtLamCVOq6fZJGxXSatXOmCX+3MEygSSSYiCFZiDp8qG+120znDWraszMDAEmSezED5GmnoTWwdzJwVlwGCvpsbCB9vLKSJ/jjTwFVzlO1nx+HB/wDXt7eTKa1vHYM3OH28NrK4UIdD74VSIMwe+orLuRMK7460yKSEuZ2IBIUDqY84FNPYNaDvtD4GbOJdxolx3KiRAOjERGnvVTuB2c+JsjxuJ/MK1v2lW+0wlxwJ7K4rAmdioQ9fEjp0rLeUrDPi7IVSYdWMdFBEk+A86mLwKapmhe1nlxhdbEqQFbs8wBMglcsxEa5B8TWSYwfnX0NzXhhiMPiLakt9QMvvatbhh8ZX8a+eccwzH1p8bHyKjZ/YopfAYgSBoQCBto0HzMkmoHtL4MRhLF1mzlSyzkVYzS32VBiVOhJ3oj7Grgt8PvB+6XLZZB1BEA+lGedsBm4Veme7bDjRt1YHxjaR8amT+xSX1PnvGdPStO9nfDTewiMbt5QhuKuQxGoMDTzJJ8xWZY86j0/U1pXKXGfovBnu5SSGuBYJ95iAsxsJj/ZrZ/qjKOwj7WuDhLeHuK1xhBQ9oXaDAYauTEw20bVknERD/AflVxu8+YrHYe7YxJDhFW4jBQpUqyrrGkFXI2mYqn8S/aH0H5UoJp5CTT0GeUMELt5EIJkXIAJEkISPhIFbNytyvhkuSLQJysO+A07HZ5A+VZL7OP8A6uz63esf+W3WtL4fzfZXiIwsv2h7sz3c5EhJmZ6bb6VEk3ZcTLPaFw4WMZdtj3Q7ZfunvL/ysKA8O9/4Grz7aMKFxdsgEF7YJk5tQWWZnwA+VUC0SPdOv41qsxM5bCSii/EIutLhRJ3jRQdJAHQDp5UDsOY13onhcZ2gYhWGUjXwJmNRse6amKoQe9muGS7xK2l1Ld1JZocEqSQNQGHvEgdNgfCti5ztJ/Z+JKoq906CBqCq7AeCD4Cs+5H4c5xWGvFmPdVjmYsWuZrtvN3iSIttHxHhWk842gcBiTAnsmOh67zWKkpSTR0JNJ2YJ9HZ7mVQSxMADcnwo1/8IlLyLeXMhVoKtuwAJMDUATGu9GeSuHp3r+ZWaSoAM5PGfBj+XrRXi7DtrEzB7XbxyrReTFbCfJPL2EKOgsjZTJGYiCdiwMfCrvhkCoFXuqJAAQwBOwAGlVblKx3mKg7AzI8SPHzq1W9vt7/w1nM0ZVcVwS1nOVAB4AkD5UqOXiuYz+v6Uq2U8F0j5TsnWrhy3zDibRRLd027BabgCW3J2kAMpJLAZd48aqS4I+P+/jVq5ZssEbIzTpJ6dY6HTeu+fInGqOJR+1ml4Xm3h/YhHwtyVmIR47zEuVZri7iDpABJAoLe44LuOv4i3c7PD3bBRUuAhu0VWRCynaA796Tud6CJh7vVx84P8tSEwbdWb5g/5K5JHQis3eK4hFw+FQujW0NsdncgMbjtcJlSBBDga9BUbC8UeVyXXS6GgXDc7PTQwXz7epgQPE1b/wCyV367zAGp6ysa6DXyqHc5Xsne0p9GYfrT/J7F1Y3wHmC/i8fYuXu8bCujXF2YQ8FmkhiWbpvE671duY+ADGCy8pksXQLhZv3lWEIUFtdDtGnnVVwPCxZBFoOgJkgOSJ8YJIqcvEb6I1tHAVypYFBJZZhi48AY0A2FQ6bLzRpGB4He+j2xZuYC3cVAbhSyjrBYsjQFBg2xEwNZI8qdiPZ4lnFo8jsrsPFklbbNnOaPtRkKGBoDMETFD8BzfxCwi2rT4dbSAqq5WBCa5VnJrE9a9xHNeMvEC81koo7pA74ncZiBA9N9J2puqwSt5LBx7CouHxNpYyZLg3ZoGQmcxmdRO9ZV7POHvfvOquyAKGOUxPeAjceJq5DjbABcsgGd0afUHehfAsPbwjFrS3VLRM97QGY7p2nxFZxwmaSVtMumPAw9+zat3HklS4dhclZClWkg5YYx5iawzjdrssVeVdkuuB6KxA/KtOfiVt7txr2ctkQIQrKc4uo+VjocuVWHlmPjVb4typav33upfVA7SVy5oJ31L6yZPxq4/TL8kzfdUlovnIvD8U6k3sRdUdkrDJAEZZgyseAgUT5zuxwvEbfso2PiB+tQuGccFq0yISZAUTBJABUbHePzqJxy72+GuWpgvbygmdCNR5DUQay8l+DELjSTV+4TiUPCGsMrMzl2AELBDAocx/iXaNvCarz8lYkEdxSOpV1PqYJmjGGxaqsTCroPSBEV3ccYzOSTcQdwngZKXTcVg5UC1LBRmzCZG57sgdJ/CJi8HIKlctzMCpMyRk9wjaDuD1NWAY4MyqsydfhXGJwA7DEPl+te6eyJkaW4YxruYaD/AFqnxpEqbewfyJjRaxNt21C9qY8fq2A/GKsuCtWW4omKvMEU3A57wVUYDMmaQZSVidNaqnKlpruJ0G4uloGihkIBjwzECnLlh79w55kjKigwM8QAfPN41EYxafsu2mgx7YsUlzE2HtMrI9gFWXYjO+tUiwwXcb/h51avaHh7oGE7VFVhYCMUWEzK7EgQAswQSB4+FU/es4/qXL9gm3FcwVSNFmPHWNJ3jTQHavbeN0iDBImPKYkdYk/OmUu21tMMsuQup2BzkmNeq5R86Zw2LysDH+9q6oTioNUZTg+1m3cilGXDMkldgevvkGd9Zmr7xzAqMLdGU5SpmddDE7dImqRwPEA3LZggSPzBq1cw4xRhbxhzltu0TpKqWj8K8njzr2/8s7pf8L/BlvKHFLn07FWXIIl3ABkKQ4AA8IVojpA8KLcz31DWJDMQbhyqrM2XJq0ICYBjXbWhXLfBDh79q7ckvi7bnX7LSLmX+8hU+Mg1U+YOLXsVibiW0LDtMqBRLwoYBRGuUgMxA0nfYV09Ll/By2any1zH9HuMXw2NIKxpYvEg+9rK6CKdve2bBqJC32zSQFkbaHcjwrEnN/CYhC6slxSrqLy9OhKmZGm1d8Rx1s2cOLWYXFVxdnqWY6jyKkD503xRLTtO/H/Zsd/2oJmM4PEg+fZz+LUqzXhXtCu2bKWwqMFBALF53J6aaTFKl0fojvIrFjEwQfzq58t2DcViJA090x4+VU58G1sWyYhxmXbaSvw2n4itC5SYLZMldWnUpOgHiwP4VfI/oOC+wSXBEbD5ifxFOLhz6H5/mBTgxK+X+JP+uu/pC+I+af8AXXJ2Z0dUR7quPsz6R+Rmoxuxup+Ij/T8KnPfHSPw/wCqhmN4xkMZfxH5TTTbwJpIkJiB4H/fpFOre9fw/pVffjbnZUH90n9aZ/t1x7yD5MPzrTpZHYtPbeX4/wChrg3hvlBqrnmJ+iqfi1MPzRc37OPPvUfiTD8hZMVjlGvZN8FJ/Kg93mNAYCEfeUflmFCLnNF4nQgD7oqBiMYXMsNfLSrXEkQ+R+Axe5ouFie4egkTA8N9qZbmm6d1t/FSf1oOxpCKvoie7Da8eY7pa+CqP0px+arijuqPmY+QIoKCPA/OuHI8PxpdEHdhPHc5XXtsmVQWGWQTOu/4SKiYPH2VRVJ6a6Ew3U+YobdMGfI/OmcNcUNLCf0Pj5+lawfXRMvtsJ376ggpc3O6yMo+Gvwqw2OZARla+sCAujq0AzLErBO3kIqnYljMabz3dtacMUpfYadF/sY9WOZMrMQRmQpOvpBiYMUC4YSt5GAlgwMgSd9T+dV+2QKJtcyrmkgkDaRHxpQjSaCUraLxxTiiYhFW+udVJKi4h0J0J8thWacYwyJeZbZOXSJ8wDHwmKlnjd0e7df5z+dDsViWuOWcyx3PoIrOEHHyaOSl4JNjh5OHe7EwY3Gmo6b9aiHDEKrn3WJAP3Yn+YUR4dxYJYe2VmQ0HwkRTWJvocNaUe+rPOn7xnf4CqVkyo1ngrvZW3n75WCWG7bGfkBvRvF8yh1ZTbbKwIIJEGQZB11kE1SOH8VzW0KMYyiNfLapbYpvE/P/AErhjHkj6/3OluD9hHGYh71225LTacMAqKOkQdNsp8qx/HK9u+4Mq6u09CDJrSPpNxSSjFSd/db86rnE+XGvXWus/eYye4NT8D5Vvxymn9qoynGNfXZUrt9mMsSx8SST8zT2GYtCGI1jTaYkz8I1mrY+AvH7VojwNpQPwFRcVwO44jNZGsyqZT8xWy5PZm4nlz2eX50a3HmxH4RXtHLXFcWFA7SwYHW3J/OlT7L2LqwNzo5ixqdAY8tF/oKK8v4lxhrYDMNG2J/ealSqP/k08sm/Tbn77/4j/WvRjH/ff/EaVKikNtjNzFvr32/xGq5j77FtWY/E0qVVBKzOTwRBdM7nbxpyyZmdaVKtJEIjYkwdNK9VRJpUqkR5i1AAgRUY15SqkAmNck0qVMDsHSuLhpUqkYzcOlMUqVMDoVJNKlQJnS0SxPuj4flSpVUdMl+AfcqJc3pUqktHeG61yvu/GlSoAKcMYhRGmvSjNnFvHvt8zXlKoLQSwlwkak7+NSSa9pVLGdA114UqVZlCKjwpUqVAz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44" name="AutoShape 20" descr="data:image/jpeg;base64,/9j/4AAQSkZJRgABAQAAAQABAAD/2wCEAAkGBhQSEBQUEhQUFRQVGBcXFBgYFxcYFhcYFxcXFhgYFxQXHCYfGBwkGRgVHy8gIycpLCwsFR4xNTAqNSYrLCkBCQoKDgwOGg8PGiwkHyQsLyoqLCwsLCwsLCwsLCksLCwsLCwsLCwsLCwsLCwsLCwsLCwsLCwsLCwsLCwsLCwsLP/AABEIALYBFQMBIgACEQEDEQH/xAAcAAABBQEBAQAAAAAAAAAAAAADAAIEBQYBBwj/xABDEAACAQIEAwYEAwYEBQMFAAABAhEAAwQSITEFQVEGEyJhcYGRobHwMkLBBxQjUtHhJGJy8UNjkqKyFTOCNFNzwtL/xAAaAQACAwEBAAAAAAAAAAAAAAADBAECBQAG/8QAMREAAgIBAgQEBQQBBQAAAAAAAQIAEQMEIRIxQVEiYXHwE4GRwdEyobHhBRQjQlLx/9oADAMBAAIRAxEAPwC6y1zJR8wrmYdKbpoC17wGWlko5IphqQCZUlRBxSIpwrpq9VKcVweWlmpzU3LUgd5Ut2jSabNPy13u6naV3MBetBhVfewtWuWqjtFxoYa2DlzuxhV9NyY1gafEUJxw7wyHi2qVSXVZmCsGynWPQfGnppWe4BxEW7zG4pAuHxH+WTmmOYk61srnDjQ8eTiEvkxcMZZxBnf41OXWoScOapNvCFaPxwJSGy00rThPQ13LVgwlSpgitNK0YiuFamzIqAIppFGK00iusyaECVrlFK00rU3IqBIppWjFaYRXXJqCIqBxTiyWAC8+LNlgblRMHpOgmp924qgsxCqNyTAHqawPafi1vEOhQsFUESw8ydAJ9KFkycI85ZUsy2btvay6W3JjbQCdZE7xtrHOslxDHNddnY6n5eQ6ChAb67UMik2yM3OMKgHKcJrldI05U62oO5C766+wgfD31qkJOJXc3L7FFvXVYjKmSBsCSNI111BPPWPIUImukGIttrSphYmlXVOn0VlrmWi5a42gJPKtKJQTDamqwJ0M6A/GeftTcSHj+GAzeKASQDBHMAx8KoOHcSxH74bdy0AHILlDmVMqT4mgfi0HPUiouTU0eWuZaLlpZam51QOWlkouWuRUXOqDy1yaKVrhSqGXEBcuAAk8gTrp8+Veace4x+9Mj5MipoTOYHxbzCz6edeicSAFt83NWAB1k5GO3oCfasL2T7OjFk947dFgMxLH0VttCdNtdACQpqMlCNYQotjKDC4Nwy6MdCJgMJMRMV6FwnjIu2wFB8IVTO/4RWU7ScIXC4nu0YssgrMTvESBBMg6jTatN2c4a6PeS4ACMhJ3LZgSpnpl6+VCwZDxgDrDZlVsXFfp+wl1aJI1p+WnrZiula0pmQUU0rRctcK1MiCK0wijFa4VrrnVAlaaVoxWmla65NQJFMIo5Wmlai5aoArTStGK0O6QoJJAAEknYDqagtLBZFxmDW5bZG2YEH+vqN/avO+LcBNhyDnKahWAETBIDQTHL1E1sOJdrbNvKFPeSRmy6gCRI3HiiY9qyXEu0127nAIVWLCAoBKmIk9coCz0kUtldT6wqKRKjKAd56H2HX4UMrXSa5FLQs41sxNMorUM1IM6cSkRXVSkam5FRlKk1KrTp9KZaicUsO1lxbfI0EhsgcaDUFW3B9qnxVH2uwF65ZU2LndvauLcElgGiVykqZAJbz9t6dJ2igE874riOI3PC14MmsFGtorAEz+GGiRsa2vY3DYjKz4jKcyoEYMSWAnV1I/F5yTM1h8VicfnYm0AMpUxqhUo6FhLkaqH8Xl1r0LsmlxrYuXEa2e7S2qSpSEnxJlYkEmZzAHQDlQkO8Iw26S6y0stFy1wrRrg6gstcK0XLXMtdc6oLLSiiFa4VrpMyvbDiy2u7QhpIuN5a23tDU76v7AeYrE8E49fwhzWWWWEEFQwjrDaTWg/aQf49kf8s/Nz/SskKzs7WxE09PiBx2esPicW9y93t187E5idZMeUQBoBpW54Hxc3L5BABYIsAja3bY5o03YknTc89zgCK0XAZ/erUGCXAJ9jp9R70BcnC6xh9OrY28h7/ib8rXCKKVppWti5h1BxTSKKRTSK6dBEVwiilaYRXToIimmikUwionQdNNEihXrqqAWZVBMAsQBPST6Guk3IPFeLW7CMzkSBouYBm8gK8+412ru4gMmi2yQQo30mJbc7/IdKs+32D/iJeVgy3FCgRoMvMMNDM89dD0rMYa0hPjYqOUCeRiZIgTA9/KlMrm6jKKKuMa3Gh+zQ1HWj3EImfjv86AaVBuNFaNVEGrhXWkaeu1TcrwQD70429d6flocVNyKqcKUitOUV2I3qbncMEVpU8ilU3Iqb/hHbfEIxZrpuidVcgj2YCV9tOoNayx21w99TbabTMAvjy5PEQDFzbQSfEF2ryvDiFGkb0S1cOvr+goQ1DqT1j3+kxOg2o+U3/FcGDZc5CoK3FA3ADW0ZSDAAARjz0zEc9dngUi1b0jwLpuRKgxJ3rxzh3EygcSQpBGXUqdBsswD5+ulercC7T4fFCLTnMB+FlKNpoSJ0YacifanMWUOLmZnwHEau5aZa5losVzLR7gKgitcy0UrXCtdcioIrTctFK1Q9r+ONhLKOgUlriq2YEgJDM23OFj3qCakgXtMl+0g/4m2OlofO5c/pWS73WtF+0PGJcxam22ZRaUSJic9w8x0IPvWTuZswgac9utJZBbGaWJ+HGJOitHwAf4uyP84/Ws7h0ZiojcgD1MDX41ouzI/x1sHqD5fgJpYjxr6/cR5XBxuPL7Gei5aaRRStNK1sXPPVBEU0rRSKquLcWFpXjQo1mTps7SYkifCrfGoLVvOC2aEnRXCKOyUMipDSCtQJFNIp9war6n/xakVrrkVAMaz3bbEKuFhp8bAKQoMMAWBM7bbjWtKVqj7YcN77CsBGZSHWSB+Gcw1/yZj7VRrowi1Ynmd3iDshTTJIMZV3GxBAmYkT50AWpUmRpynXlrHPfl0NJDHKZ23089KIlgg66SNKz2aaCJ0EVhgBDSQYiI9edDa1HpyqQtknb+9FS1oAdgdP1oBcCaC4CQAZEFnQ01kqw/d560C5aqBkuTk0xEhMKaRNSDaobRRg0VbHXOB2ppp7LQ6IIAiINSrk0qmpSalsKVEK2Yfyt51FCRuCup13H9qmHCMBKsGX79qEb5XcQazlY+s9C6L6QWEZQ8NBB10PLMs+8TWo4VjruHE4bEFR4T3V3W0xkggflmY2g+dZtbSsZAEnpofh/aiJhrizlPkR1HmNjyo6ZgsSyaZn3Ek4btXiBez9/eJGursV1gwbbErHlFbLg37S1Y5cSmX/AJluSs+dsyR7FvTp5vbQ5zOhMQDMn4+nOjWkInlqfoKIczKbBgU0qOOEie54DHW76C5ZdXQkjMu0jcHmDqND1FGK15PwPtPdwmEburKZnZT3x1AA0ytb+IBkfiO+lWvB/wBp9wD/ABNtXBOj2vCwHnbOjexHvTQzihcQbTNxEKLqehZK8+/ajfufwrZAFslmUqZZiFAIZY8MZtNSDPlpuuF8Ws4lC9l8wBhtCCpiYKsARpWC/a63jww/y3T87Y/Srs1jaBVKbeYhnJ3Nw6QJGwGwE7DyrkeT/AVHpUCNgCH7yNNY84mrPh3Fu4vW76Lny6lCYnwlfxAactI5VTT97US28VUwi9hPVOyXGrmK753gLNsoo/JmUys6E6jmK0BWvMexvaVMM796zZXiYQOWImDOYZYnoZnlWgx37S7IB7m3cduReEX3gkn009RR0yALuYtkwsW8Imi4ljlsWzcuTlHQaknYCsRxKyuIw9y9cIDlgVgCQFUgKTzEH4gVQYnit2883XZifYbAaKNBoBt0or4ki2U7x2AB8JACjXSOulZ2rzO5AQ0JsaDS48YLZBZP7T1DCBAii2xZBCqWjMQBz896IRWS4Mr3LuEtxorPcY8wAADHntHmRyrT8Px4vByBGRmU6zsYB256/Dc05pc4dQL3A/P4mTrNOceQ9r9/zO3F1X1P/i1dK0S4NR6//q1cenLiVQJWq/jXDO/stbBykwQYmCDVkx6Cozsw5VUmWAnlXGuCthL0NqN1I2ZTI6aHlUKySSsnbadtddvM16jx2/Fk5rS3BruRCSphjO4mBprrXm2FskzI/DqfTT+tIZhw8pq6XxHeTLGDJ5/Y+9qtcDwAvtr+tQ8GzEZhsIBMaCfkP7V6H2WsJ4MwHKeU9dqwdTlZJ6rGEVC9XUzR7JNrpVHxDhOTcV9C4/B4dbJIVNtNdfrXknatFmqlnxZApYH0gtLqE1YPgqp5xiLdQnFW+NFVV2tnE1iZesxhTAGhmiGhkU0JkNGGlXSK7V4GX0xqCQfKjDGtzhh5j7+lAJpVnzeJN7Q4Ntt5Q/EVJt51/CwYff3vUACuqY209KqwBkq1Swv4pSsNb8Xnt6gcvamYfhxdSyGY/LM8v5Zke1BGLaIaGHnUy1btFJkow8z9/Aihm0G35haDneV90FfCwiQNvLX135Gh29l8v9qsVwZ6LcXp986Fdw6k6hkPQiR89qJ8XoYL4PCbWSeCccvWFPcvkzHxEKhJiYkspMa7TGvnXeKcQuYlla+xuFQQswIBMkeEDnUG0mXTQjl/c/e1dv3CASI99q0MZBQVMTOCMpuOGGT+UU4Wl/lHwFV3/qR6p8R/WjYbFljup6gVJMqJMFsdB8BVadz6mrNDVVBLEDrppVWh8ZjwKcKfbwpJiZY7BRJ/WaRtgMVZirDSCI19x60Eneo0GE7boly5pTf3YhgpJ19NalfuQ0mfl19KEVveMrlAFTecCGo9D9KZhMNkuW0XL/7pd2IEmQxJE84gfZo/B0KnUaagHkY/WpL2tWNYK5mxOSs1MmJM60Y7BcWF0gAay0xqoADAeI7+3nU5hVCngDZNHCwp8tZgbTLT7VKXjyzBUg9JU+/pXpNJq/jWDznltZozgo9JYmhmov8A6sh5N8v60l4gp3kfflT1xAQt+0HUqwkEQR5e1Z6/2RtC4GU5FCsCplpJEDnIjffWr5MQrbGnTQ2APOGxuy8pk7nDFsYchiGctCkTlG8QDzO59umpOGcX7uNfvy96tO0lkth2gKWBDCYGo6E7HWsD++DWT8P9qx9ZpuI+U9P/AI/Vj4ZDd5vrvasld6ouK403JOkDU6/15z00qgGMnpH357027ijBEn7PSkk0vCbmidQgHhFSFjW1IqAxo1w1HatnGtCee1GTiMG1MNEYUwijiZ7RhpV2KVWgzLyaG92OU04MrPuRpQcSelJAC6muzHhJHSTsPazbz5AAk1KfhhiQG9x+o2qI+IURnYAcuXyG9T+H4grD22leoll91nX2g0FywFgRlOG6J399JAKwYIo/5RVvxPC28QqPbe3aukw6MwUMCJzKY+cQZMwQRVXi8ObZCGCQNSCGHTcUIOHrv2hFFEwVto2JHppR/wB9aIMMPMfqKjrTjVpa5Jw+FVgW1WdhOg96HiuHnKwBGoIE6bjrU3CDwLRIqy5nU7GVfSYsgsjfvMffwrqPEkAEa8viNKl8JMs2g2j51owtJeHITIAB5wI+n9KZGrH/ACEzn/xpBtD9ZAWg8JwRu3Aq6FjBPRQJJ+/KrV+DkCQRHOf6j+1F7GYBxdd2AChSAdDJYg6QfI1TPqVGJnUymLA4cKwl5+5WMNeskwiZGkmTLzAZ29CdTp6VH452fS/ibfS6skiN1B8QPmpXWp/aCzqh/wCW/wCpqfgbWuFHSyf/AAtCvN/EZQuUE3RH8zSKqzFK22mBxfDTZum2TKqZQneCBHyNOQ6geY+tT+OXzcbMyhShC6GQwbOVPkYUaa1BsjxL/qH1Fb+HIzYwW59YmVAahymw4PxZZxIdg9u1lYQI0jKygGDObT1k1b4ixALLqkiB+aCAR6jX1rFPg2RsXllQXtg6nVbl1HjSZBAaZ6VoLWNZe9I/JZtqs7FgFKnz8TEeoI5Vk5cYJtffL8x3FlZNory86h9yMxBJExBHIl7ck+ISMoYQTGvLerW8VZmjRgRM7MWTOB68pqC6eMg6GNR61THkbGbEb4Ezgg9ZEwRlAYOkj4GKMrGAa5wfiSLNlvCZOUnZp1y+R19/WrVcMsCeg+leqxZQ6AieT1GE4shU95V96RtpTji26mp74dPs1HfCryNE4oICRcQTcUo4DKdwfjWM7UIiXQttAkLrGxnUafH5VvhZXyNUHangneorWlBuA667rB0mY3obixD4XKmYr95jz+tFtXp3k+Q/WfahYjDNbaDEjePmKBcGtLcAM0PjMvOGsKGPTb4eXnoB8aOirk0IG/ITMzzOuh+QqIuIgRG39d67Yut4tAQSC3WNvs1DKZZMq8useHOSCBppoNRyPMeXw9ai3FHn9PSi5juPU7RprT7Ki4QNAdiOvpVh4d4JlOTwjn0kIilRVYDRgTGm20E/2pUcRFgQeUnWwczHTboPKuXF1FEQb/fl9+tEVZI9aVJozUVCykeZlHxQ/wAZ/KB8ABXeH497LZkP+oHVWHRhzFMx5m9c/wBTfWmItPUCgB7TGZiMhYd5qjmYKQcoMkL4mmdIBy9esUa5gmYg95YUHTKzZWHOcu8bjQGpWFUqqPJBVRljeWLaiQY68uUVZ4DhN2+ot2cxZmACiAD5yTA9xyrEbJTUPSejVfBbHsf2mfsYT+YXPOMvyU6n5GnYrDZVzhgybE7FTtDDlr9itRif2cYxN7BboQSTOg3B+4ql4ngbtglHDBmhSrLJYHQSOZHI0RruDTKhFKZzDfgX0FFpllAFEACQJgADboKZibSwWMyBymfvX51XnHwSFhwKOqVWYa4W0VmB1Pig8/lVrbqHFSFbiE7ijFpvSqvCcQuJmyORrt4f8vUGdJqwx90d2R6fUVlLznO2vOrYkDKQYrmvi2mpxXFLrEBnZxGXe3oCxB0C/wAo+dTMPxR4T+KwIW4NxpCjIICE7gfCsciOeuvnRVtuBzj1qTgx8PDX8QQDXdy2vXSzGSfyHXTUKZ0jkSw9PXQuEtTcQdXQf9wqltscw15jy51fYE/xEj+ZfqKuxAUgSVxlSLmxx3ASyYhV/FdCrBjLNs3EENyJMGDA86hcVRkN9shYf4bKOR1VWgjcDLPMDU1f4fjFy47AhWFoFyQIZlzbkjciDGkUQ4hLiQPgehEA9DtFY6sPfyjDY3F2JmLnhc66i8CR1yJoAOelR8PjIUC5rCqJ5hu7uMx+CIPerTiXD5AIPVj0LFTa0PLkSddzpVJi8EyASNBAncaWmza+ZkSetEChhRgwxU2JW462JPMzqeRmIBHoCZFWnCuPlYS9MbK30DeXRvjVZiyc2vQT7gVHAk/H59PnTuJym4lsuNcop5sHxA/l9yKQfy+VZ3DcSYWntak6Krc1DsFOhHJSYHUjWBFaLE3EDEITlGgzEZoHWNK1FyBpgviKGjBzvp9xSEdIpoff75VV8fz92CnIy3UaEbdNSD67VLNQuTjx8bASp7Q8WDqUtlllh3yx+IpOQnrBLfcVmHX7NbzBdhrlywbqjwganlrWY4jwooxHME/pr6Gd6QTUqzTYy6QouxupRstNViCCNCKkXrRn3/vQGFOA3MxgVO0JkD6qYPNf/wCeo8uVAAIIyzmnTrPLSKkrCgGCT0P4duka/elCzAAx+KQZ16aj5n/prgZdqNHr199/e0bj7UZWGuaTG5WI/EeZmaVANKiqKFRfIQ7cXKXJ3olr8Q9aCtwHY0ax+IUiRNhSDM5faXY/5m+pp9jceo+tBJ1o2G/EPWtQ8p5zm09EGGy2kJ5WkbePyzudqk8H7VCxcQyUKl8xgPEqBoBIJPpy31NWlzhx7uAJOS2o1j/hLuRtqa8//dmfE27aqMxcLGYc45wI3Nec0tZnYnpPS6xjjw0OonsdntfigNrLeAsCco8UnLOWN/D7zWQ7Q3WU2Tcys2ZrpJctqNTJ3ygZYE8jG9RMRdhkAsFc7IMoP4lCM7QfIfWqjtCxzoFR7eW2siRuRuWO21ShdygLdz08x3iCYkVya8uvb1P3k9tYOmuum2uulRsPjC91rVuxeuMgzMbbA+HST3fdkwMwG9SAYKpzCKTrrsB9a3/7H+zxtvicU9t5ci3aJWJSFZmVidQTlGmng+DeBQxox7W5Wx4wUNb/AGnm17iKo0Ol1Cf50AMdd5I25VOwmIVxKmR6EfWvWP2r4A3eHOUXNcQh10ltDB+TE+1eTcH4f3SZD+KSW/1bEe0fKozoqDaC0WpfM1NMvjr7fvJOYmGyxyy7RFEZIZiROunrUe//AO+Z/nNHu3wG1jUkenOflHuaYP6RXaCVvE195YYaysqXIaYifwyeg/rWntcKtMkFFBAnwgKw89P10rKIFZVEwQCddomOfmDWkRSMRcIIOVHWf9KZvqKx9TxcwSDvH8dSpxnDcreYgg9RP1H3vUjDLF23v+NPL8w5042GNlI5XCJmNCASJPnBouCsE3U/1CfjRhltNz3khd5sOGcTtqMRMoLSkXWjdSMxgc41HrUs4ZeRB0yqOeVtFb0kD51icNcdhxAHVWKgdP8A6gGJ65TtvV9buFVY7/4e0g13IyzHxb4Gk3QKPflCjISxMdirbroCddPUjRv0pNdJU5xHUjYw3Meo/wC6li8US8g6G5aHoGSXHlJ3p93HKbMkA5gPI6q2v/Z86FZAFQnErG2EyGObxddtRzgDWo9t5aQetTscTuBAIXTeJGgn3qPkU6kQddR6A+taIbwwYQE7StxdxRdXvAGXLsfNvrE1N4ZdweYreSxEAKYPKZLNvJqrxV0FpjMIEbeZ/Wkr2/8A7fyH6EU2LC9YDhW/1L8xvNQq8MLZQqDzVmA+IeuYm/bOJiyxNsWk0LE+IFl0kn8oWsyUtn8pHt/epvCFUXDl/l/VaCwvff5w+yjYr8jv9KnpHZEZnC953ayDvpI1ms3264Wlq6wVg3mDQLeNK7GPSqLjOLYnUkiTr6f7ih4UF1A6osPHe0psQmpHKfmQNah3P7GpN99fhQwJFao2EyCbMaWECozr5b1LtW4Op9dPnQL6a+X2a5TvIYWsF3U0qXfxsPjXKJTQQKdZOw9ghjrpFSA0SegP0oTXQAaj28XmW5IiFP0NL0zbzRDJj8I85X2MIWUsI0G3OuWjB0pWrxCkciINdw51k6xOnWnt97mJ4dq+c9a7OdpmxGCvXrlvK1sxKiEMIsAAtMwBI286zfYnADE8Vt5h3is1xnVdx4HIJAPhAYrsdI51T8E7VsmHvYW4x7i4GKgD8FwiARzg7EeQPWg8G4m2DxK3rMErOWdiPMA/ryrMw6b4WTJQq+Xapo5c/wAXGgvl9blhx7javiri2la2isUSWUlchNvMMqgCVgRrtv0NxS1kGHdstxryAsN2WQIgtIA159KzrP4yRrrudz5nz1rSX2LmxlOhs2gQRMFQV0HXSfeisirW3SdhxsCDcns3+Luf/jQf9xNe19mLqrgcOY/4Yn8Q8yR1NeF2UK3nLsTCpmY9RM/rWxv9ubhwEWrpw62ba2raKD3194AnOyFESZMDxwDqNBSyISduwhtY4Cb/APYz0PtHxYW0UeL+Kt0IQpIgWixzGNAQN+pFeQoro5R1ggNm3kQRAPqpmNxUTtBxe8HNoYrE3EXKHDOQpYATlWAAARpIPL1qmxHEWDSLl0ySXltT5+Z8zRHw8Yu4LSZxisEc5AuH+Of9bfWp/E8CVW0yKSSbxaN4EKJ8hrr51K4RwL94V2QKWVmg5wuyq5/EdTBPrB50sfda2AjCDldWHME3OfwIq18Tqo6c/oYUrw42Zuu4+oka3eVb+HLEZEAzTsvjdiD7EH3qXhcQuS87RBdIbQ6d8J2k+3MeVVJuyD4QZ3JmTO/OPlREud5COPCuqiSAD4QfkK5tPY3973BjOLsef71+JccEsC5dtKs7OxAmNIymNp0PwrQ9wiql8a2sucHKQY3Om4PlWbw15rDEKqjKjqHJzNmeVIMbHYCdABOusuW5cbDurF8pIYLAylp8l00A5jWKRy4CTd7f2Y/jzhNiPe0sLQU4a6Y/HiU1IgxlzQdNNWmrdkGfEQXkYi0gg+EKCAQQTtlXffbzrM4LFxbS2TCi4LjAD8JHgkueqHYdBW1sYC4z3VCMWfEq2WDOQB2DCeoymf8ANQcyFffvtLIwIuRsf4iwzEEXL8bQBalFGusc/wClOxNg914SARGpXcC1niAern2qXhcBiTfdVChmdzHgYjMxYiHU8+flT14BeTMhUkeLQAQCywJ9vagFSJcOOUy+IsAqdQxAUaEco/LyoQwmja6a9OQ60TjHA7it4s3nJO5kkzVBesEQJYHrJjy2pxEDDY/tKHOVP6f3nbfDwXylgoAIlp/KTyVSdY6U+5ggrQDm8wCPkwB+VWXD+BvdRnRbji2ssQgACjmfnrNLDWAW5/WmGehFlUF7H0nMDwZbgaXywJXwFgx/lldq5h+EuHlVJykSANSJAOnOvQez3ZkXANZn109fs1b4rs2tnMcsyukaayCNeXQ+tIjJkILVtGXyICEveecHAuSqsGXNGrIRHXQbx9xVNi8E3eMptkgG6BMCSBbkaEwRK8/zCtTxK62fw50cSM6sZTMHWVJnlA5b+U1lbuLb95PfO0E3AxOYkFrcHz3CTHSjYTakjnOy5G4gOm0z7pBI6ae4NCzbgaUTujmKwZjb6T8RU7FZM66ZRljQAEgGCZ/U6n6aRajUQTFxAtdUZx8Mhs5rZJZdZIk7aqyjYedQbj52UfknQDTfSrfgttFvuqnMCpCsSoi4kMARpoxDJoPzqeVVzW7briCbht3UYG2CpIcAwyyB4WGhE6aEaVRDuR73l3UBb+RHepT37JQwd4B+Ndo90qdl+dKnQTW8z2Tfw8p1ry7TQfCFYA7iKJ3YrotioCgQjZCekhCwYjSnW7RGunT9Kmd3Q8ShiicVxYoALkE76VItNXcJg8zQT8Oun9alY3DKjhBrl3PUnX+lcSLqVVTXFGrrPt8tK2nZPgvf3bSEjXKNeUmsVaYa1o+G8QNtcw/lBn0mktQpI2j+DJtRm27f9m7eFgAhiRmkaHn/AErA9+DC+IgGQM7QD1ABgVKxnaRrjAuM8Todto/vUC9xJWYFUVI3g77+XSh4VZRVf1IyEMdzPSeBfsqu3LHeOBbkSFYtmiJkj8vvrWB4jw8h2CjadjyncT7ekiam4XtZcS2VVyARB1Pvz51W9+xBuBtSWQqJkq6MG9uUedVHHdwqhfX7R3DCbZlQhIgw4DBteYOhieh0npV/xDh6PhLl/MjPbvWwQsZYupLBekMQYj8ramNM5Zs3DJCPlGrEWyQANSTC7ASfaknECMMVQa3WDXG30TvAoA5T3jT/AKBtzlVPHxQuTJ/t8HvnNzwHsjZvYNrpu2+8glLQGa4SJ0KjXWOQOlY8tbW4Va2rHWMwIAjTVZGu+8xG1Aw169l8KPHkp+tMwTfxP4iOwnZSFb4/H41d73gcIAINHn1EuuG41JdbuUo1q6NACUK2yyMu2ocKNDzirfBdr7S4A2DZQuf+J+bed/loRVFb4Qty9KBrSEAZXuZjMzIYgeWkGttgv2c4c4RrhuXMw2gmJ9DFIu6DYxxgSeI+n4mAxjM38Q6jKCSJmNgGMASBAn0r0Th+Puslo4S3cN5US2HzW7dtlXSRbJ3I6nzisTiOFC2cokj/ADEx8KvuBY11dCoPKMqnWPQT/tVMr2oKy647Jv3/AFL7BNjhiiSn8WdSO7kk7y2aK0nDOKMl5v3nRzEgkHb0JGlZjCdoi2KLLJlpljHPqQarO0nHXe8WGniP4dfnSyFuLbnd+U7JjseLlVe/KaPtndS8w7oHXkOZ8orCcQ4DcUnMII3BOx5g9CNqs+EcXy3lcsZWWBI6AneK2PFuL4K7hGyrluESvMz5mdRR0Ygkk+fb6ShWgAASOX/s82wnE8TYzZLjrn0aGMH1FEwNx2bWdTr/AFqHfw9xySisyydQCR6ae3xqx7MlVxCrflVnxSDIHPSiZN1sS+MID1m+7M8UNqJH9PvatLjeLq9ucoInSfeazHaAYJbLNZueML4QJIJnWSdtD8qtMZbtrat5SBKqxidSVBJ+dLq2TEpSxXlvB5Ex5GV+EgnuO0z/ABywrXLjZbeXJ+HIRqLZGmUDbXes72v4F3t23fSFz20uxpBZgM+kaeJT8TWi4zfAtN4hses7GqrHXM/C7NwEBrVxrTSfynxjy30/+VVQtuRzmguNBwhhty9/MTzjGScWwO85P+lQo/8AEULG4V2fNoYECd+evrQsSG74vH5y3L+adqsLzA6g1qsSvCR2imHGuQOrDrcYXkaRJiTENv1ET7zvVfjrUFQAAPLzmp6DSfX7+tV2IxOd/ICPr+tFw7GA1YBUx+CjLsNCeVKgYfEhff8AvXKMUJO0TXKgFGO7qpvDuDNeJClRAnUn9AaVKgZ8rIhYQ2HAjNRhbnBcv4nPss/MsKrMcgEASY6x9BSpVGmyu58RltVhREPCI3AX8pOgOo39/v2oj2Qy3rnNWEf/ACZv7UqVNvsbHlM5PEtHsf4MbhuHlrLXJGk6f6d6NhULJPTQyT60qVVZjR9ZVBuPSOw8qT5j5TV4Bct284yR7z8IApUqDk5wo2Er2S4WLErJ/wBoiOlBsB7ZlSJ8wD8iKVKoBvaG4al7w3tLi0Ui3cRep7u3mgiDBKnrS4PZtohABYyNNAvnI1k7UqVDYAA1CDeiZ6p2cso2BuRatgwdYJ5ee1eZcWw+VjsB5aD4V2lSyHcQg2v30g+G3QrSRt0/3rd4LtX3eGKi2GzbyY0XeMuoMka60qVL5xTXHsYDLRmTv8XBYkWk9yW+tGwfErrODIP+VgGX/pcEfKlSqzKAu04Eky04fbJu5iYJP5Qqj4Korbdnuzlt5dtfWD9aVKh6ZBkzhW5QGrcpiJWZ7t1wFbSXLlsABRJBiTrH5QOv+9eeHEsV301HwpUqMgG/rKK7FR6RuBxN7MLdp8uY9dJMCToegpNYud+VYguSJM6SQDyUcvKuUquzU1eU4Da/OWHGcLdsJbzsCLmaMpOmXLvIH8wr1PH8IdLNnMVMIg0J3VVHTTlSpUIIHwFzz/uWbIy5lA97TKceXwOZYALyYmfUGq3gl43OGY62SYTubg6T4pn/AKKVKg4eRM1M26r6j+RMNcM1Hau0q1ViTw6aIPT9TVTzY+tKlRscSz/aBauUqVPLymS48Rn/2Q=="/>
          <p:cNvSpPr>
            <a:spLocks noChangeAspect="1" noChangeArrowheads="1"/>
          </p:cNvSpPr>
          <p:nvPr/>
        </p:nvSpPr>
        <p:spPr bwMode="auto">
          <a:xfrm>
            <a:off x="635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020272" y="191683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6000" dirty="0" smtClean="0">
              <a:solidFill>
                <a:schemeClr val="bg1"/>
              </a:solidFill>
              <a:latin typeface="EurekaSans-MediumCaps" pitchFamily="50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79712" y="450912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Presidencia Base" pitchFamily="50" charset="0"/>
                <a:ea typeface="Verdana" pitchFamily="34" charset="0"/>
                <a:cs typeface="Verdana" pitchFamily="34" charset="0"/>
              </a:rPr>
              <a:t>Tercera Reunión Ejecutiva</a:t>
            </a:r>
          </a:p>
        </p:txBody>
      </p:sp>
      <p:pic>
        <p:nvPicPr>
          <p:cNvPr id="25" name="24 Imagen"/>
          <p:cNvPicPr/>
          <p:nvPr/>
        </p:nvPicPr>
        <p:blipFill>
          <a:blip r:embed="rId3" cstate="print"/>
          <a:srcRect l="8843" t="22596" r="55041" b="33620"/>
          <a:stretch>
            <a:fillRect/>
          </a:stretch>
        </p:blipFill>
        <p:spPr bwMode="auto">
          <a:xfrm>
            <a:off x="1979712" y="1772816"/>
            <a:ext cx="7164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10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0" y="3140968"/>
            <a:ext cx="9144000" cy="923330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b</a:t>
            </a:r>
            <a:r>
              <a:rPr lang="es-MX" sz="5400" b="1" dirty="0" smtClean="0"/>
              <a:t>. Video del FOTEGAL</a:t>
            </a:r>
            <a:endParaRPr lang="es-MX" sz="5400" b="1" dirty="0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" name="33 Conector recto"/>
          <p:cNvCxnSpPr/>
          <p:nvPr/>
        </p:nvCxnSpPr>
        <p:spPr>
          <a:xfrm>
            <a:off x="323528" y="4127594"/>
            <a:ext cx="86409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427984" y="4725144"/>
            <a:ext cx="576064" cy="288032"/>
          </a:xfrm>
          <a:prstGeom prst="actionButtonForwardNext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11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51520" y="27089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- 5 -</a:t>
            </a:r>
          </a:p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Nombramiento del Presidente y designación del Secretario Ejecutivo </a:t>
            </a:r>
            <a:endParaRPr lang="es-MX" sz="3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12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179512" y="700241"/>
            <a:ext cx="871296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600" b="1" dirty="0" smtClean="0"/>
              <a:t>Art. 14  El Presidente</a:t>
            </a:r>
            <a:endParaRPr lang="es-MX" sz="1600" dirty="0" smtClean="0"/>
          </a:p>
          <a:p>
            <a:endParaRPr lang="es-ES_tradnl" sz="1600" dirty="0" smtClean="0"/>
          </a:p>
          <a:p>
            <a:pPr algn="just"/>
            <a:r>
              <a:rPr lang="es-ES_tradnl" sz="1600" dirty="0" smtClean="0"/>
              <a:t>El Presidente del </a:t>
            </a:r>
            <a:r>
              <a:rPr lang="es-ES_tradnl" sz="1600" b="1" dirty="0" smtClean="0"/>
              <a:t>FOTEGAL</a:t>
            </a:r>
            <a:r>
              <a:rPr lang="es-ES_tradnl" sz="1600" dirty="0" smtClean="0"/>
              <a:t>: </a:t>
            </a:r>
          </a:p>
          <a:p>
            <a:pPr algn="just"/>
            <a:endParaRPr lang="es-ES_tradnl" sz="700" dirty="0" smtClean="0"/>
          </a:p>
          <a:p>
            <a:pPr marL="342900" indent="-342900" algn="just">
              <a:buClr>
                <a:srgbClr val="006666"/>
              </a:buClr>
              <a:buFont typeface="+mj-lt"/>
              <a:buAutoNum type="alphaLcPeriod"/>
            </a:pPr>
            <a:r>
              <a:rPr lang="es-ES_tradnl" sz="1600" b="1" dirty="0" smtClean="0"/>
              <a:t>será el Tesorero Gubernamental o cargo equivalente del país anfitrión del próximo </a:t>
            </a:r>
            <a:r>
              <a:rPr lang="es-ES" sz="1600" b="1" dirty="0" smtClean="0"/>
              <a:t>Seminario Anual Latinoamericano sobre Gestión de Tesorerías Públicas</a:t>
            </a:r>
            <a:r>
              <a:rPr lang="es-ES" sz="1600" dirty="0" smtClean="0"/>
              <a:t>, y</a:t>
            </a:r>
            <a:r>
              <a:rPr lang="es-MX" sz="1600" dirty="0" smtClean="0"/>
              <a:t> </a:t>
            </a:r>
          </a:p>
          <a:p>
            <a:pPr marL="342900" indent="-342900" algn="just">
              <a:buClr>
                <a:srgbClr val="006666"/>
              </a:buClr>
              <a:buFont typeface="+mj-lt"/>
              <a:buAutoNum type="alphaLcPeriod"/>
            </a:pPr>
            <a:endParaRPr lang="es-ES_tradnl" sz="1600" dirty="0" smtClean="0"/>
          </a:p>
          <a:p>
            <a:pPr marL="342900" indent="-342900" algn="just">
              <a:buClr>
                <a:srgbClr val="006666"/>
              </a:buClr>
              <a:buFont typeface="+mj-lt"/>
              <a:buAutoNum type="alphaLcPeriod"/>
            </a:pPr>
            <a:r>
              <a:rPr lang="es-ES_tradnl" sz="1600" dirty="0" smtClean="0"/>
              <a:t>desempeñará sus funciones durante un año a partir de la fecha en que sea elegido y hasta que se nombre al siguiente Presidente. 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ES_tradnl" sz="1600" dirty="0" smtClean="0"/>
              <a:t>El cargo de Presidente del </a:t>
            </a:r>
            <a:r>
              <a:rPr lang="es-ES_tradnl" sz="1600" b="1" dirty="0" smtClean="0"/>
              <a:t>FOTEGAL </a:t>
            </a:r>
            <a:r>
              <a:rPr lang="es-ES_tradnl" sz="1600" dirty="0" smtClean="0"/>
              <a:t>se entenderá “</a:t>
            </a:r>
            <a:r>
              <a:rPr lang="es-ES_tradnl" sz="1600" i="1" dirty="0" smtClean="0"/>
              <a:t>ex </a:t>
            </a:r>
            <a:r>
              <a:rPr lang="es-ES_tradnl" sz="1600" i="1" dirty="0" err="1" smtClean="0"/>
              <a:t>officio</a:t>
            </a:r>
            <a:r>
              <a:rPr lang="es-ES_tradnl" sz="1600" i="1" dirty="0" smtClean="0"/>
              <a:t>”</a:t>
            </a:r>
            <a:r>
              <a:rPr lang="es-ES_tradnl" sz="1600" dirty="0" smtClean="0"/>
              <a:t> y su ejercicio será honorífico.</a:t>
            </a:r>
            <a:endParaRPr lang="es-MX" sz="1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108716"/>
            <a:ext cx="871296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b="1" dirty="0" smtClean="0"/>
              <a:t>Art.  16 La Secretaría Ejecutiva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700" dirty="0" smtClean="0"/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/>
              <a:t>La Secretaría Ejecutiva: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Tx/>
              <a:buFont typeface="+mj-lt"/>
              <a:buAutoNum type="alphaLcPeriod"/>
              <a:tabLst/>
            </a:pPr>
            <a:r>
              <a:rPr lang="es-ES_tradnl" sz="1600" b="1" dirty="0" smtClean="0"/>
              <a:t>será ocupada por quien determine el Presidente del FOTEGAL y hasta que se nombre al siguiente titular de la misma.</a:t>
            </a:r>
            <a:endParaRPr lang="es-MX" sz="1600" b="1" dirty="0" smtClean="0"/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800" dirty="0" smtClean="0"/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/>
              <a:t>El cargo de Secretario Ejecutivo será honorífico.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13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51520" y="27089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- 6 -</a:t>
            </a:r>
          </a:p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Entrega del archivo documental del FOTEGAL al nuevo Secretario Ejecutivo</a:t>
            </a:r>
            <a:endParaRPr lang="es-MX" sz="3200" dirty="0">
              <a:solidFill>
                <a:srgbClr val="006666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11561" y="4365104"/>
            <a:ext cx="7992888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b="1" dirty="0" smtClean="0"/>
              <a:t>Art.  17  Funciones de la Secretaría Ejecutiva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700" dirty="0" smtClean="0"/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/>
              <a:t>Son atribuciones de la Secretaría Ejecutiva: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Tx/>
              <a:buFont typeface="+mj-lt"/>
              <a:buAutoNum type="alphaLcPeriod" startAt="15"/>
              <a:tabLst/>
            </a:pPr>
            <a:r>
              <a:rPr lang="es-ES_tradnl" sz="1600" dirty="0"/>
              <a:t>i</a:t>
            </a:r>
            <a:r>
              <a:rPr lang="es-ES_tradnl" sz="1600" dirty="0" smtClean="0"/>
              <a:t>ntegrar y administrar el archivo documental y/o electrónico, así como la memoria histórica del FOTEGAL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Tx/>
              <a:buFont typeface="+mj-lt"/>
              <a:buAutoNum type="alphaLcPeriod" startAt="15"/>
              <a:tabLst/>
            </a:pPr>
            <a:endParaRPr lang="es-ES_tradn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14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48826" y="2492896"/>
            <a:ext cx="7352187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009999"/>
              </a:buClr>
              <a:buFont typeface="+mj-lt"/>
              <a:buAutoNum type="arabicPeriod"/>
            </a:pPr>
            <a:r>
              <a:rPr lang="es-MX" sz="2000" b="1" dirty="0" smtClean="0">
                <a:ea typeface="Calibri"/>
                <a:cs typeface="Times New Roman"/>
              </a:rPr>
              <a:t>Carpeta 1. Gestión Documental Periodo 2011 – 2012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009999"/>
              </a:buClr>
              <a:buFont typeface="+mj-lt"/>
              <a:buAutoNum type="arabicPeriod"/>
            </a:pPr>
            <a:r>
              <a:rPr lang="es-MX" sz="2000" b="1" dirty="0" smtClean="0">
                <a:ea typeface="Calibri"/>
                <a:cs typeface="Times New Roman"/>
              </a:rPr>
              <a:t>Carpeta 2. Gestión Documental Periodo 2012 – 2013 </a:t>
            </a:r>
          </a:p>
          <a:p>
            <a:pPr marL="1257300" lvl="2" indent="-342900" algn="just">
              <a:spcBef>
                <a:spcPts val="1200"/>
              </a:spcBef>
              <a:buClr>
                <a:srgbClr val="009999"/>
              </a:buClr>
              <a:buFont typeface="+mj-lt"/>
              <a:buAutoNum type="arabicPeriod"/>
            </a:pPr>
            <a:r>
              <a:rPr lang="es-MX" sz="2000" b="1" dirty="0" smtClean="0">
                <a:ea typeface="Calibri"/>
                <a:cs typeface="Times New Roman"/>
              </a:rPr>
              <a:t>(III seminario y Taller CUT)</a:t>
            </a:r>
          </a:p>
          <a:p>
            <a:pPr marL="342900" lvl="0" indent="-342900">
              <a:spcBef>
                <a:spcPts val="600"/>
              </a:spcBef>
              <a:buClr>
                <a:srgbClr val="006666"/>
              </a:buClr>
              <a:buFont typeface="+mj-lt"/>
              <a:buAutoNum type="arabicPeriod"/>
            </a:pPr>
            <a:r>
              <a:rPr lang="es-MX" sz="2000" b="1" dirty="0" smtClean="0">
                <a:ea typeface="Calibri"/>
                <a:cs typeface="Times New Roman"/>
              </a:rPr>
              <a:t>Carpeta 3. Gestión Documental Periodo 2012 – 2013 </a:t>
            </a:r>
          </a:p>
          <a:p>
            <a:pPr marL="1257300" lvl="2" indent="-342900">
              <a:spcBef>
                <a:spcPts val="600"/>
              </a:spcBef>
              <a:buClr>
                <a:srgbClr val="006666"/>
              </a:buClr>
              <a:buFont typeface="+mj-lt"/>
              <a:buAutoNum type="arabicPeriod"/>
            </a:pPr>
            <a:r>
              <a:rPr lang="es-MX" sz="2000" b="1" dirty="0" smtClean="0">
                <a:ea typeface="Calibri"/>
                <a:cs typeface="Times New Roman"/>
              </a:rPr>
              <a:t>(Taller PCN y otros)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  <a:buFont typeface="+mj-lt"/>
              <a:buAutoNum type="arabicPeriod"/>
            </a:pPr>
            <a:endParaRPr lang="es-MX" sz="2000" b="1" dirty="0" smtClean="0">
              <a:ea typeface="Calibri"/>
              <a:cs typeface="Times New Roman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-811" y="-15190"/>
            <a:ext cx="7381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b="1" dirty="0" smtClean="0"/>
              <a:t>Archivo documental del FOTEGAL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203848" y="1772816"/>
            <a:ext cx="1945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6666"/>
                </a:solidFill>
              </a:rPr>
              <a:t>Contenido</a:t>
            </a:r>
            <a:endParaRPr lang="es-CO" sz="32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15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51520" y="27089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- 7 -</a:t>
            </a:r>
          </a:p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Presentación del Programa de Trabajo 2013-2014 para su aprobación</a:t>
            </a:r>
            <a:endParaRPr lang="es-MX" sz="3200" dirty="0">
              <a:solidFill>
                <a:srgbClr val="006666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11561" y="4488214"/>
            <a:ext cx="79928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b="1" dirty="0" smtClean="0"/>
              <a:t>Art.  13  Atribuciones del Foro General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700" dirty="0" smtClean="0"/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/>
              <a:t>Son atribuciones del Foro General: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Tx/>
              <a:buFont typeface="+mj-lt"/>
              <a:buAutoNum type="alphaLcPeriod" startAt="3"/>
              <a:tabLst/>
            </a:pPr>
            <a:r>
              <a:rPr lang="es-ES_tradnl" sz="1600" dirty="0" smtClean="0"/>
              <a:t>Aprobar </a:t>
            </a:r>
            <a:r>
              <a:rPr lang="es-ES_tradnl" sz="1600" smtClean="0"/>
              <a:t>el programa </a:t>
            </a:r>
            <a:r>
              <a:rPr lang="es-ES_tradnl" sz="1600" dirty="0" smtClean="0"/>
              <a:t>de </a:t>
            </a:r>
            <a:r>
              <a:rPr lang="es-ES_tradnl" sz="1600" smtClean="0"/>
              <a:t>trabajo </a:t>
            </a:r>
            <a:endParaRPr lang="es-ES_tradnl" sz="1600" dirty="0" smtClean="0"/>
          </a:p>
          <a:p>
            <a:pPr marL="342900" marR="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66"/>
              </a:buClr>
              <a:buSzTx/>
              <a:buFont typeface="+mj-lt"/>
              <a:buAutoNum type="alphaLcPeriod" startAt="3"/>
              <a:tabLst/>
            </a:pPr>
            <a:endParaRPr lang="es-ES_tradn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16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51520" y="270892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– 8 –</a:t>
            </a:r>
          </a:p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Propuesta  y aprobación para la nueva sede para el V Seminario Anual Latinoamericano 2014 sobre Gestión de Tesorerías Públicas</a:t>
            </a:r>
            <a:endParaRPr lang="es-MX" sz="3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17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51520" y="286745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– </a:t>
            </a:r>
            <a:r>
              <a:rPr lang="es-MX" sz="3200" b="1" dirty="0">
                <a:solidFill>
                  <a:srgbClr val="006666"/>
                </a:solidFill>
              </a:rPr>
              <a:t>9</a:t>
            </a:r>
            <a:r>
              <a:rPr lang="es-MX" sz="3200" b="1" dirty="0" smtClean="0">
                <a:solidFill>
                  <a:srgbClr val="006666"/>
                </a:solidFill>
              </a:rPr>
              <a:t> –</a:t>
            </a:r>
          </a:p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Firma del Acta de la Tercera Reunión Ejecutiva del FOTEGAL</a:t>
            </a:r>
            <a:endParaRPr lang="es-MX" sz="32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79613" y="2886075"/>
            <a:ext cx="2767013" cy="2333625"/>
          </a:xfrm>
          <a:prstGeom prst="rect">
            <a:avLst/>
          </a:prstGeom>
          <a:solidFill>
            <a:srgbClr val="35A3A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79712" y="5220096"/>
            <a:ext cx="2767013" cy="1665288"/>
          </a:xfrm>
          <a:prstGeom prst="rect">
            <a:avLst/>
          </a:prstGeom>
          <a:solidFill>
            <a:srgbClr val="20636A">
              <a:alpha val="2156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46626" y="2886075"/>
            <a:ext cx="4397375" cy="1555750"/>
          </a:xfrm>
          <a:prstGeom prst="rect">
            <a:avLst/>
          </a:prstGeom>
          <a:solidFill>
            <a:srgbClr val="0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746626" y="4293097"/>
            <a:ext cx="4397375" cy="2564904"/>
          </a:xfrm>
          <a:prstGeom prst="rect">
            <a:avLst/>
          </a:prstGeom>
          <a:solidFill>
            <a:srgbClr val="36A4B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1" cy="3501008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solidFill>
            <a:srgbClr val="0066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364088" y="640281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</a:rPr>
              <a:t>Antigua, Guatemala 9 de agosto de 2013 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035" name="AutoShape 11" descr="data:image/jpeg;base64,/9j/4AAQSkZJRgABAQAAAQABAAD/2wCEAAkGBhQSERUUEhQUFRUWGBgaGBgWGBgXGRoYHBodGBwXHRgYHCcgGhokGRgXHy8gIycpLCwsHh8xNTAqNSYrLCkBCQoKDgwOGg8PGiwkHyAsLCwsKSwsLCwsLCksLCwsLCksKSwsLCksKSwsLCwpLCksKSwsLCwsLCwsKSksKSwsLP/AABEIAMIBAwMBIgACEQEDEQH/xAAcAAABBQEBAQAAAAAAAAAAAAAFAAMEBgcCAQj/xABJEAACAQIEAwUEBwUGBAQHAAABAhEAAwQSITEFBkETIlFhcQcygZEUI0JyobHBM1JistEVgpLC4fBzotLxJUNToxYkNGODk7P/xAAZAQADAQEBAAAAAAAAAAAAAAAAAQIDBAX/xAAqEQACAgICAgICAgEFAQAAAAAAAQIRITEDEkFRBCITMmGBsXGhwdHwQv/aAAwDAQACEQMRAD8Ah2zpG3oIrwrTQrvPXqUedYw661zlp4ivMtVZI3lpZacy17losBrLSy05lpZaLAbyUxjcwUFc0gj3eo6iOoqXFLLUTipxcX5NeHlfDyLkjtFj5K4Vhr1q59MvKg7QFbZZbeyiGM76kiveacZZGIAsMrWlRFXJqBAM6+v51XIpRXMviRSqzb5PypfIk5SWyXxS6rC2V8CDpGug/T8agZKl3V7if3vzj9KYy10wXWNI5pbG8tLLTmWlFXZI3lpZacilloAby0stOZaUUWA1kpZKdy0stADWWlkp3LSy0ANZKWWnltyYAJJ2A1PyqXicPatqO0ch+qLDN19Ah20JnU6dKynyKNWawi5JpA7JSy0UsW7b2wzW7lpSSFuDvg/eUxr5qR6GuL/CnUFli4g+3bOYD7wjMn94ClDnhLCYS4pR2DslLLTuWllrazMayUslO5aWWlYDWWlTmWlRYDkUorqKUUAcxSiu4pRQBxFKK7ilFAHEUoruKWWgDiKWWu4pRQBxFe5a7y0ooA7vDu2/un+d/wClMxUnEDRPuf53P60zFJaG9nEUstdxSimIby0opzLXkUAcRSiu8tKKAOIpRT1qwWMKCT4DX4+lK49u377Z2/dtkH5vqB8M3wqJ8kYbZcYOWhu3aLGFBJPQCT8hXd1Ut/tHlv3LcM3xb3V/E+VRMVxZiCoi2h+ynX1PvN8SagFz00HnvXDP5TeInVD46WZBDEcYaCEi0p3y+8fvOdT6beVDQ3gPif8Af9K5nXaT4mnmwrE6TXNmWze0tE7huIdBNtt9wNJ8iNmH3povhccpYHvWbnR7enzSQP8ACw9KMcP9n6vh0Y3Cjg9+QrqDMxCnMrR01/Gh3EeVr9rO2XtLS651gqR47yP0rOvQ79ndy2HBNxA463bHdYeb2yAPiVWf3qiPwYsJssLw3hRDgeds6/Fcw86i4e8VKlWIPTU6ehGo+FT1xysfrF1/fTutPjIGVviJ863hzzgRLijMFZaWWrCw7T3gMR5/s74+Ouf/ANz4VBfhYY/UtmP/AKb9y4D4QTDH0M/w13cfyYS3g5Z8Eo6BkUqcuWipIYEEbg6EeoO1KugxoDYXma2VBcFD4EeUzRTDYhbglDIBI+I3rOWfMhII6SDpmkE90DzA+NSuFY57bggxqG7PbNIiTrpoTHwrhh8iS/c6JcSejQopRXmHfMisRBIB+Yp3LXecw3FKKcy0stMBuKUU5lpZaAOIpRXcUstAjiKUV3FdLbMTBjxjT50h0dYoe59xf1P60xFT8XhWhWAlRbtyRBjujePd1neKh5amLtDkqZxFKK7ilFUI4ilFPW7BaYGg3J0A9SdB8aZuY22m31p8pVPnozfCPWs58sYbLjxylo7tWGYwonx8h4k7AeZri7ftpue0bwQwo9X6/wB0fGh+K4mz6E93oq91B8B18zrUO4/j8h/WuKfypSxHB1R4IrMiZi+KswyyFX9xNB8ererE+tQi5Om3lua6WySYUeGwpy5hcveYxMkDr8t65qb2bXWiOh70R11J1NOJhjM9J6mukYkwi/E7+sVOTgV5wDkZgdj9n5ju08Im2yLbZBPVv+X+p+EUY4XhWvgCMqZpOWFgAHQdZJIE+vhQ/hfCu0xKWmmO0Csy6xJjfbfStMbg1vD2MttY7yyTqxMNqTUTZUdA25wNRhrJtIvduMrA5u8DLAkqCzEN16ZjU7gdy6bkKzOFGbIbitI27l4bwSJR/iaO8qn6o/fP5LRh8MofPlXMRBaBMeE71heGxplVxvC8PeYdqhDroiR2Nwg9N8l0joVNVzH8kXbelpxcbNPZxlfIftQxgxsYOlWnmTmS2jrayJdB98FhA1iIIInQ7+VReNIRZUW85t3CFZCM4UEE6K85e8AIBirU/YUUbEWjbdrbKUYGCP6inRxGRFxRcXaTOYejDvD0kjyq1Nx4Flt4iylx+gKd8aTJttqBHgY20qHc5Ts3QThrpXKZcXNlB6GBmWI+0NfGqwO2DLfFIAC4m+o6DutHlPaLPyFKmL3LOKDECwzidGUZlI8QQdRSo/sLMdwobLKhoSAwJ2mdfAbV7fsEuqWgSbje6CCfIEx56zoKl4OymdRezADU7kNAMSU61GvYjvBgoUW8xCqzEanZTuDrMk6DxiD0pJ0zCy28m9v3hcSLcd0k9QSpA1/3HpVrt4Yn/WqJ/bzPY7MI8CD3TqAIIBaIGpPQRpR/kzi5e12cN3J1gkQTI7x3bWu2E1fSJhKPlhlrcaV6lqTFEsJwZ7mug9aM4Ll+AM3TeOtXLlUSY8bYBThJP/au8RwkhZA/rVtt4EJoBE12+HArD87s2/CqM+KV5lqw8a4eJza66UGu2IMb+ldMZqSs55QcWNWbBZgqiSxAA8zpTXDeOnDcSQMwVbbFXmYIgSigA5jlLHoNJmp/Dsdat3DnLAqJV1J7twbARuN5MHXbxoXxjAXb2M+khcyulq5CiQzqiyoUGdLgIIjb1WeHn5lKVLSOri4+qtlv5n47g7+R7Fzs7qGM2S4spHukqs7xHxoCcTYb37ifeRbin4jJlPyB86ruPDZzKm2eqwV1+6dvSohVjsxrKPLNLBTjF7LLcuWRteUj7lwfhlqPc4jbX3R2h8WlUHw95vw+NAVwr5gTcMfujqfX+nzr36P3idSQDuSdzO21VLm5GqsFxwWaJmL4g9z3jIGw91B6KNKjZZJBkxPkKcNjbMYinrF4EgBRPUnqZ0OpgDprp5VjXs0v0RhaJEHT8BEV6Ao/ijaP60RtcDv37hAQgZiJOijX5GPKn+DNhu3NjEypghTJEOD7reRk66R6UdkhU2CEusTlA3Ow3n8z6UdPJ95kts47MEH39D7x+zv4b0X4TwNbeNt3BoA4yhRoAZUSTqWiSatXMrhQhYwIOvxFRKfopLBQsbwBLWHum2zNctqLjzEdmGC9P4jPop8qZ9nPFbzWbvaOi2nuEKrCCSoAzBjoBuu+sEdDUzFccW2brKwUuuTMcpUoYle8DMwRAka+O4F+YgLYtW87qCSBAVAfIEbeWUUtj0Xa3h1S4hUrAuWBlWIH1q9B4zv5CrLxUfUn1X9aBXcGtu1YZSGLdiSwMzlugb+s7f60f4l+yb+7+cfrUeQWmPcrH6tvv/oKm8Y40LDIGRmDzBHiI7seJnp4Gh3Krd1/vD8j/SjHFrWZV7pYhgQBAM+RO2k0o6kL0Ui/w+0+Lt32uJaTvG4uYd0hzcGYnRSWdgZ1OmmhNW2zaRyV0dcx0bUbyBBG0RHl41SG5fxaycNetYpEJGUkFlgwV1MqRtCsDT/B+Yb4xC27lu5auEZe+CUga6loYKPGX30pyVlFo4hypZd1KqqkAxoWEa90KTAEwdI8oma84dwHJmVmOYHusjMCFIHdkmSsz3WzDXrRtveWoHFb8Bgt0I/diILbgxlg7iRt1qp+f9SUCbnG7SEr9Js90kd6wWOniUYKfgBSqs4fkzElZZramTIZtdyJ+O/xrypcq8l9TBGvMvdckNBMgjrtsfOm7IbQKNDKif6eR1p3D4UEKSNB1nczoPz0Gu9SnZRpGkaa6AjafntvXS3WjE0v2acKe5ZKXlw72SGmHL3ZPdykT3V0O+uhHUGrla5KtIItHIBvtrpEk9T5msL4TzEbN1CpYwylhmdVOU6A9csT8zVu4hzvie1VxiAQrGFTMtswRoQQCZG8yBMToRWi5ZInqns0rCqySD028xTt3mBAVSe806DeACSfTQ0E5Z5iGNtZma2LgLd1DrlEDNBJMSai808PIFoi4EdiVBAUkruZO4Xy66b05O1ZUVmiw3+O3FvW8toMhzfaEmB+ET1olcxQImImqTwWyRiAGvi4EBCtaH1ZkDRtd/gdt6tDwNc2+lTHOS54wQuK3gRE1WOIYvJKj3up/d8h/F4+HrsX5l4olmVUhrkat0tjy/jP4b1UbFprsMe7b6E9R4gbt8KcuXHWJkoZ7Mn8AwyXb47ZstlQS5nLC7b9NSKfxHL99klIdJ+wV2GgJP2iQPOoWOuf/LPZs2yxuEAv45SHjwAyjaSTMz0rRuUuE3VwdlLiR3BqCGkHvBjAEHUSI6VzPGTVK0Z9bwYz5ArXbkxl13A1GVdTEHcjbauMRwq6sTbKyoZR1g+A30G/h1irTw3F63LVm2yFWDZmJDZjozMQJ1XTKGXr46MXj2OJspfBu2rpPdQGCx3hFOpBKmGzGI8ofYKKmAoOp6yAPH11/I1IvYC411kto+h2g5tdpJAjfyq3YPlu1dxyKbQFkIxMGMzb7DXKNB060W5nYW3uBYXQBegBygDQdBpQ5ioo/COB2rly5au3DbuoJgx3oMMonXMN+sidBVj5D5eVcRca4inLGQHvFTMydIzZSKFYjjNlMTdvIO/cFtADlKnLo0dRmyqdwZ8qvHL1pluuHCg5RtMQTIOpPSolJlKKsA8zX4LgMFZngE9Bm1OoMCNJjrVX4njcMcVfxOQqbvu5ipAMgkwRBDMoaCZkAeNSOdrJZ711H/Z3HF2BORQAVO2g0cFvEdKojYsEyqvcP7zSB821+QqoxbQro2Hhmdvo9xiIuMjADLp3iN18o09a759xNtFw/aSVLmQPARJ84n5keFR+BYstbwqMxZ7VzI0iMpDe5P2gu0j06UQ51wRuWreX3wSVIIBDaQZ8BM6eFZ6ZXgyTmLBnC3Qrq7M2Yqd8yqYmSdOm/iKgYU3bjovctgso6k6mNT0HoKuHtDuqlvDXbpZo7Zc2hZiRZ3nrIn51RcJzGHv2Vt28oN23JYyYzjTwrphqzOWGarg8TOEtDJkCRHeJzDtA2fXad4/7VcMf+yf0H8wqr8TEW28ln5a/pVpxw+ruen+YVzM0WmccrP8AtP7v+ajfGcJ2lsDMywytK7nKwJX0IEH1oByt7z+i/rVmxZ7h9P0pJ/sSvBkvGeTbgxF29h2ZGZ3bNaYo2rEwSCNdaP8AI3FLzYZxi7rtcW/2asQCw1AVdBqSep8ay/mriN2xxHFGzduWz2rHusRvrqu3XwrQ/ZVi2u2bj3DmdrhJJjU6awNJ2rbmVRscXlmlPuv++lV3mrh7y1yzLXSgCpmIBKnUjLGuWeo2qw3Nl+H5UF5tw124hS2+QNbcSCVfPK5SrDUR3to6UvL/AKEihvxO6Cc+GxAaTMMwEnU6ZPjSpsniy90Yq6QPFbTH/EUk/GlT/GPsjFL2LLHuBpWAuXYKDAHrJPzqJiGYGHiR009en5dKlYe3ctwbZUEGM6spIzGACQfKfn4V1j7ZYAEy5JY6QDm1zT1On+9a6KMbBqqZnwjX8qM4a+CpIU6dZYHwOmbbWinDeTb30ftAguG6pAUNlKwdGJmCNNvTXxe5S4Xft4gWb2GJtvOftEkARocxEbjbrVfibdMlzRYfZzdVGvFEf7K52IiNyoUDQ9Zk9Nup/inDxiLmbKywCWbPEkAbL0EDz6V3h8JZw6EIq21JkhV3PoNzUa/zAQGW0MoO5MFtOnguvqfOtOXpFV5FxSk3a0e4Hhn0bMXZlB0Ad8xgb91dTr1j41zieOnZP8Tan4DZfjNDGdmJJJJO5P6k6mujZEDYySIHSIPy/wBa5/ySqtGzpvs8nNrDtecgjP1G516lp311q04XgtlDDTfdd1AIUQSPdHegoykFsolTrS4Dy1eW8paEKqzss6hAImRuWJ08pNE7YW1fU22VVe2yPbAkk51ykINYJzagbqfEmsW/RSyA8fiMRct3ezdLIw5GnZKylgpVQSGENlAXSfjFd+zjjWJXEfRWK3UCK4cLAQFSVUFSdMwykNJkHrUrnDFizgbOGUnOzPdZokkZ3MmI1LH8Kr/IuKRsXbsEEK7SxJPecW2ywq6DQxO4E60toEy+4TArYwLXrqgXXdmuPuffaAJ6fKqXxXmlDAhWyNcYbkguuQgGdIUL03FaDxa/kwNtu7AdScwYjLnJYwoJPdnasb5i4S9rFXbSsRbXKUIWGKlQwmZiNdvCiKtho2Ll6wweyzPnL2g8wNMyjSRvrOtV7n7DG9furbLG5bVXygSMmzf3tVPoNKNcoKwNtGgZLRUAeAIidT3oOvnNdY7Dk47MCRrlIkw0kRImCBr8/KpWGMxbAYgu6G2rassOxyxrOYTr56xW5cvYvtbheWM27WrAK225AJgyNprEOC44jG4ezlAAu21PUwCNPCtu5c/a3PRP5nq+TSCOwBewJzY5I+rupdOXKsluzcEyBMa7E7yax3FceRRlRGLAAS0KJjeBJPzFbtaWbzjx7T8jXzlxK1lusPA1XDkmWj6Bs2gt20FAADpoPXX8TRbj3up6t/loWD9db/4lv8xRPj3up6t/lrB7L8Gc+1KxOAtHwut/Kv8Av4VlXCTF+1/xLf8AOK2H2hmcDbHTtHn/AAL/AK1imDuFb9vyuL+DCujjlhomcdM+heLfsrn3G/I1aMWZt3Pun8xVX4wPq7n3H/lNWi5rbb7h/KudlLyReVj33+6Pzq04j3D6fpVV5YH1rfd/zCrTd9z4VC8k+j5059tf+JYj7yn/ANtTV89j5+pujwcz8QtUf2hmOKXfRDPjNpR+lXD2N3O7iR5g/wDKP6V082YocNs1e97g9RQzmy3OGuxv2N6CNx3DqDRLe2Ph+dR+LW81uP3lYfNSKhPz/CEtnzrY5wxIUD6Re+YP4kTSoOtnQa9KVauhZAHC74FxSVDATIJgbbnQ7b7dK1XlPhtk2Z7NCysyliATMCdfQj8aYwvIGGV0eIaJNu6cxnTUjMJPltrVpwuBS2MttFUaaKANhHTfQV6HFDrs4+SSehW7IAAAAA2ArsLTmWvctbWYjWSd6A4bhD3XC2lzTmgnurpmJUE6GApO+wqyBam8Zxq272GwgQarZys47oJJGfz1JnznrBrj+U9UdPArsEYflYhbNy6M6sqFkTQi27EB80gSAykz032otiMPh8JhbYdRNzti37xUmAAW27uUeutDvaDiXt4jDrqbZFtIAIGZQGKydNUaZO2vhU32kYENhUyZVFpA6GBABuqhBMjQo8gRutcLydSCnACPo1y9DQcOArTndkGYA+M6E5ZOu1Z5gsdcscWS3dznsrwzEg5cu4bTViVIMAbnWr9ymCeGQxn6pADMyrEsPLZ9hpEVTsVby8ZtWwBlNottr3LMKJ9YoWGPaCvOODS7fwqAt2joM+0LbzHUefvk/CqXybgEXiLIHYvbN0zqHyq8ASNpEAidpEVpuM4LlvLiGaS1tVUR7oCqD6yfzNZ/yugPGsWYGiXY/wD2ov8AWiMvH8CrFmqcQUHCWQdQf+9Y/wC0tm+lqMzAOluRJjaNvSK2HiRixY9P0FZD7T3nHWgv/wBkfAhBSg6kiqtM1rl8fXHyU/zLXr64z/8AIPzpcvftn+6f5hTb3wuKLMQo7Q6kgDfxNQBi3Dk/8Xs+d5D+tbZy579z0T83rE+FYlTxWwZ0FwSdxt5eZrZeX8WAbpBHuqy+cZz+orTkdpBFVJjdhvrW9Ln8rV8+8wrFyf3h+Nanc5pvMl10VUYWrreOuRj9qPA/Z/rWUcUbNcE6wTHz02p8eGJ/qb2D9db/AOJb/mFSeauKJaW2HJ73aEQpOwSdtveGp086B8vXHuJnnNlZYLMy7KCDqGO+u/xofz3xJmFq2wUvbLwTPVLZ3zSTpEx19aisj8AvnzjavgkCr/525I62w2yz0I6/hrWUog7QHrmn5EGtG5mJfCIgIkXVOUwunY5c3ejY93w67k1TLfBWJkvbXU9Sx/5AR+NaRpClbSRsWBxDYgXFYxoyzlzb5gTFuZ+Q/Grfw69nPZlXOaRmhVgR4ZpPxFZtwXmqzh5kl95yAgk6698L/D47USHtRCMGt2JI2zv+ir+tZ1ka0Xbg9spefSSEbTbUEaeVFyLly2DDL3WEIwOp0BObKTEaa9axxvajiu2z21tLMyMhOh6d56svDPa3dUAXLCMPFGZT8iG/OlGOcirBQfaBYKcQuhpJATUk/uxuSfltU72b8auWbt0JqDbLkEA+7HmpHdnrUXmm/axWLuXszoH1jKrEHw1uCRvrA9KY4JZFlyVu2mBRlh86HXSfdK+H2o6VrKmqBJ7Np5d5u+kM9t1W2LaFiSx6PEmRAEa7n5QSfxo7q+RFZf7LrBOKuhmlWRssOtwEZkOXWQdJ9YJrTcTgjcUq0MM066HQyNV/pUdRHzNftBWYaaEj8aVP4+19bcHg7jp0YjpXlaNZFYU4nzml7EIyK6/WZ3Krmd8s5SoY/s80Ej1+N84bjFxFoXQVkyGCzAYaMNdRr4+VY1bvA28qCbk99pEtrooXoRqZ1JH4aJynytjrYZXy2wRIIgPAlj3B3xq2pjc1tDk6Gbj2LHdYIJchR4kxUFuOJtbVrh2GhAn86fXl6yjE37wZhbLspktGwOX3hup9357UT4fbth7K27DFWUsWYImUa6Q4LkyswGGjCdNA5c8noS4YrYKwNvEXmXTs1mSVBBgETDHeJ8aJc44ENi8IxHeF2AQdR9UjfgU08JPjRDgGKe5bvM7Wye0ZPqw4yssB1JuamGgeGhiueYXBxuHB0Ha3mnwy2wJ/OuaUm5ZNlFJYG+dbI7SyRv8ASrA6bBYI16Q3SnOeY+hXQemGX5lhUDmbidu5ibCrcVvr3PdM+6EjUeYNM8zcXGNt3bGHBkoilnIRQASJBgzr6VHgpK2g1y+mXhqj+CwPlbSqrxC3PG1/hw7f/wA7S/qanh8Y1nss9q2sr+zRnbSAO8xA+yPs0y3BbYZ3v3rjOwUS9xbUgaRCZe7tp5Cpc1dotcb8lm4/j7doWe0dFhF0dgvhpqfKsw5Xv5cZiL5VnLLli0M+rOHG2n2W60dfiOAsR3sMD/CO0b8JqI/tAw1skJ2jgj7KqnWdiQam36KUElTZZcfx+/dS0tvDZAoib1xVJ0AnIoPh41V+J8utfv8AaXnsqwyRlVzGXLEZyRIjrUDF+0oR9XYHq7E/MAfrQnGc+4hvdKWp3KqJ+ZmnkdJGj8OwwtuzM1+60rlBuFGJ7zQpDAKDBBqlWMZ2jO3fOZge+2vevAjWZJykT6zPjXP/AIvxYbOt98w6ggR6QPOopxrv1faSJgfIGPwqo4Jasl4DDP8AS1fKwAYEkgkAePn0/wBK0zEcew9vCgLeAuC2sKGZoaBIyrIB33rIksk6gAa1Ls2DILFpq9k4QUbj6KjpDMXVgT94ETuNp8PHxoFea0zZijEz1bTfwCj86exljzppcIpIAEknQDU/AU6YsFlwPOd63bK2ciAxOmY6CBq09KE8V4hexDZrjuW9co+SwKlYLl6+V7tm5/hj84qEyHNB0g+OtNITYMZHnqZ+H49a5Wy3XWfU9amXrgHl1ion9qKGEgsOuUwY8iQdfhQ0kFsl4Wz6x5U64VdwTr1JP61beAcIweJQPbNxxsVLBWVt4YAD84PnRkcrYcai0N/tMx/Wi14CmwbyJyyl9ma6oZQrBVkrLRO4IOgj51c7/sywxEqLyk/uODHwdZ/GmuA3VtXVVQiqM0AAnoegq4HVQcoGk6SNPkPlWUnkuKwYFzTwAYfEOhLnKdJ6rAO20wennUK1h5mD+kD4fnV3529pYtXGw9m2lxklXd9VB2KhQdSOpJidNaE8s8y4bFXVtYqxaR2YZbijIpJJlT1UmdDMdNKp/wAk16YuHcExWRb1mzdIMw6SdjB1XXcGpVjnLiWHMMzxr+0JJA6aXVM/CK1PheDt2gbdpFVFJ+0ZknXeTHXepj250IYjwmR/zVl+RoVHzxjccjXGZrfeZiTlLRJ1/e/35Uqvt72ZvmMXUiTEo8x0mFjalWndexf0ccsez1LbYa64UutxrZV0W6swzi5v3GBVgNwNNCaPnCNctQzMQcG7QSFUMGBg20hesSCDA0171ZpwP22XUxA7Wzb+jm69wpbHfUvnJIYmGM3CYMT5VdOFc3ri1ZcMJVcL2TFlYE3OzckA6Ad4ASZnpWrTDHgPfRQhuBYVRgl0UBcrfWCQ3vCAgjXSJ31pzC4X63BE957eHujMdTth1OvWdaDcT4yTh7z9paFy5ZVEEop0e6GGUsY7jjfxrrh3HbZ77XWdwl62EUPcbv5MplVgD6vptSAn3selnCYhi6oXu4tkkwS3aXAMvUmQu1Z7Y4+jMWuOzN2d4faY53BC95jBGok1YeI4B7vD1Q9pb7DPcZnTKjkuzaSc0w53Eb6jrR+GWrb3nUtlKpcYaTmKiSu4/WkMm8P5qW3dtOUdzbZjlMAMWBGw26aQZqGOZ79osbUWy+5iWiZ+0PE+HhTXC2tvjUtXcwV2KysSGEnqD1EepFD+OXjbcgqykQYYEHXUSCKbSBMfxfM+KuaPfvHr7xA/5YFQC5bUyT5ma7Zxo3QgEfGomGvlrqouuYxHUkmAPn+dT1H2JkNtppTb2iTvUnEErM+NC8Jiyb46ycsev+tHUfYnXMPqR5CmWdF3MDxqZxPDvae4ryrK2UjqI0j86r3E7smhLIrLvy9wMXLeKuMGK2bWaFiSx0Xf7IPePWBpQ1lyiSKvXsUti5hcVnAKsmQz1UBx/pVY56wC2HQJorJmG5k5mU6nzWKLp0PxYDw/Gkt3VDp2iA94AwY8iOo89KuPMNrDpZtGwqzcGcNLMSkaSSepI+R8KzAkbk1rXs8vhsFbzwcrui9O7+0id+rfL5vQtlHxeJiPT/elBsRiCx02q2e0JFXEsV2e3adfQoB113BqmXroUaiSaWWweMGk8mczXL1i5bbv3rS9zMR3lOgkncqYEnpHXeNb5fvBHdggCgsZZZMCTETQT2es30sMm2R50JgfD+LLWnq5xFtkGpuWruXTrlIXfxMfPypptCqzHeIXzr50NNSuJXshMiGmIIiCNx86h4e/nkHfcUdXsTZYeSeMGxik1OS4QjiY0JgH4NB9J8avHGecUw95bD2yGcBg5jKJJERudp361mGBQG4gZggLCWMwBO5gE/IVZecuJpcxlk2boYBNQykIGkyQSNWOnyGtJKxpls4jz59Bu2yLIv3GmFU5RERGzEnvA7VpfGuMmzw98QFyEWc4U7hikqGEbhiAa+duOcQW4ynM9pe0uBo7zaMplRI2BGkxK9K2HjHGLV/hty3nuKOytfXXbV0BxkRszQp7zd3U/vDWpUdWW3lmJXJJ1M+f61yp/CnilOYXhzXG0kAbnw/1pmaPoTkTjJxOAtXGK5tUeerLoSfMiD8aPEeQPoY/Ks59muIFhLiHu21hyzNoCdNRM7KDMRWhu4iZX5QfhJrnkqZTGy48/wAaVCsdxLI5XK50BkAxqAfDzpVquFtFUj515Xw2GXFWnxYZrCtLqonMADA1IkZonymr5yM3Dlx93Dle0sYgg4Z7mZHVxr2TQepYgbzC+JjLhfmjnDOA4q7aa7atFlQ6tmQGQJkKWDaCDI2r1eTjhV6OKEp3WzUuG8TsYdcU+ScuIgAqAQpPc6d2ArGIG1e8C4otu/jWcNnANwTuUU+7H963+HhQU8Ox1yxjXOGVvpNmwUyo7ZrigZirBsoIJcydCdt69wXEb/8AaaN2dki5gAbkq/ZgNZD5T3vePZRMidTFedX/AL+jrLkvHRdwYvBGJdspVRmhgWUgx0BU6+lZjgrbWuNPCsSrXSigCTnRj4xoG8elW/2e3XucOtKqszO918qodu1cEhjoYMyBtIncUPwmFnjdswcxsuzfNkB+RpakPaKxxnCNa4woKnMMQHUArLZiHA1MROkztS9qWHuLiEuOhTtLamCVOq6fZJGxXSatXOmCX+3MEygSSSYiCFZiDp8qG+120znDWraszMDAEmSezED5GmnoTWwdzJwVlwGCvpsbCB9vLKSJ/jjTwFVzlO1nx+HB/wDXt7eTKa1vHYM3OH28NrK4UIdD74VSIMwe+orLuRMK7460yKSEuZ2IBIUDqY84FNPYNaDvtD4GbOJdxolx3KiRAOjERGnvVTuB2c+JsjxuJ/MK1v2lW+0wlxwJ7K4rAmdioQ9fEjp0rLeUrDPi7IVSYdWMdFBEk+A86mLwKapmhe1nlxhdbEqQFbs8wBMglcsxEa5B8TWSYwfnX0NzXhhiMPiLakt9QMvvatbhh8ZX8a+eccwzH1p8bHyKjZ/YopfAYgSBoQCBto0HzMkmoHtL4MRhLF1mzlSyzkVYzS32VBiVOhJ3oj7Grgt8PvB+6XLZZB1BEA+lGedsBm4Veme7bDjRt1YHxjaR8amT+xSX1PnvGdPStO9nfDTewiMbt5QhuKuQxGoMDTzJJ8xWZY86j0/U1pXKXGfovBnu5SSGuBYJ95iAsxsJj/ZrZ/qjKOwj7WuDhLeHuK1xhBQ9oXaDAYauTEw20bVknERD/AflVxu8+YrHYe7YxJDhFW4jBQpUqyrrGkFXI2mYqn8S/aH0H5UoJp5CTT0GeUMELt5EIJkXIAJEkISPhIFbNytyvhkuSLQJysO+A07HZ5A+VZL7OP8A6uz63esf+W3WtL4fzfZXiIwsv2h7sz3c5EhJmZ6bb6VEk3ZcTLPaFw4WMZdtj3Q7ZfunvL/ysKA8O9/4Grz7aMKFxdsgEF7YJk5tQWWZnwA+VUC0SPdOv41qsxM5bCSii/EIutLhRJ3jRQdJAHQDp5UDsOY13onhcZ2gYhWGUjXwJmNRse6amKoQe9muGS7xK2l1Ld1JZocEqSQNQGHvEgdNgfCti5ztJ/Z+JKoq906CBqCq7AeCD4Cs+5H4c5xWGvFmPdVjmYsWuZrtvN3iSIttHxHhWk842gcBiTAnsmOh67zWKkpSTR0JNJ2YJ9HZ7mVQSxMADcnwo1/8IlLyLeXMhVoKtuwAJMDUATGu9GeSuHp3r+ZWaSoAM5PGfBj+XrRXi7DtrEzB7XbxyrReTFbCfJPL2EKOgsjZTJGYiCdiwMfCrvhkCoFXuqJAAQwBOwAGlVblKx3mKg7AzI8SPHzq1W9vt7/w1nM0ZVcVwS1nOVAB4AkD5UqOXiuYz+v6Uq2U8F0j5TsnWrhy3zDibRRLd027BabgCW3J2kAMpJLAZd48aqS4I+P+/jVq5ZssEbIzTpJ6dY6HTeu+fInGqOJR+1ml4Xm3h/YhHwtyVmIR47zEuVZri7iDpABJAoLe44LuOv4i3c7PD3bBRUuAhu0VWRCynaA796Tud6CJh7vVx84P8tSEwbdWb5g/5K5JHQis3eK4hFw+FQujW0NsdncgMbjtcJlSBBDga9BUbC8UeVyXXS6GgXDc7PTQwXz7epgQPE1b/wCyV367zAGp6ysa6DXyqHc5Xsne0p9GYfrT/J7F1Y3wHmC/i8fYuXu8bCujXF2YQ8FmkhiWbpvE671duY+ADGCy8pksXQLhZv3lWEIUFtdDtGnnVVwPCxZBFoOgJkgOSJ8YJIqcvEb6I1tHAVypYFBJZZhi48AY0A2FQ6bLzRpGB4He+j2xZuYC3cVAbhSyjrBYsjQFBg2xEwNZI8qdiPZ4lnFo8jsrsPFklbbNnOaPtRkKGBoDMETFD8BzfxCwi2rT4dbSAqq5WBCa5VnJrE9a9xHNeMvEC81koo7pA74ncZiBA9N9J2puqwSt5LBx7CouHxNpYyZLg3ZoGQmcxmdRO9ZV7POHvfvOquyAKGOUxPeAjceJq5DjbABcsgGd0afUHehfAsPbwjFrS3VLRM97QGY7p2nxFZxwmaSVtMumPAw9+zat3HklS4dhclZClWkg5YYx5iawzjdrssVeVdkuuB6KxA/KtOfiVt7txr2ctkQIQrKc4uo+VjocuVWHlmPjVb4typav33upfVA7SVy5oJ31L6yZPxq4/TL8kzfdUlovnIvD8U6k3sRdUdkrDJAEZZgyseAgUT5zuxwvEbfso2PiB+tQuGccFq0yISZAUTBJABUbHePzqJxy72+GuWpgvbygmdCNR5DUQay8l+DELjSTV+4TiUPCGsMrMzl2AELBDAocx/iXaNvCarz8lYkEdxSOpV1PqYJmjGGxaqsTCroPSBEV3ccYzOSTcQdwngZKXTcVg5UC1LBRmzCZG57sgdJ/CJi8HIKlctzMCpMyRk9wjaDuD1NWAY4MyqsydfhXGJwA7DEPl+te6eyJkaW4YxruYaD/AFqnxpEqbewfyJjRaxNt21C9qY8fq2A/GKsuCtWW4omKvMEU3A57wVUYDMmaQZSVidNaqnKlpruJ0G4uloGihkIBjwzECnLlh79w55kjKigwM8QAfPN41EYxafsu2mgx7YsUlzE2HtMrI9gFWXYjO+tUiwwXcb/h51avaHh7oGE7VFVhYCMUWEzK7EgQAswQSB4+FU/es4/qXL9gm3FcwVSNFmPHWNJ3jTQHavbeN0iDBImPKYkdYk/OmUu21tMMsuQup2BzkmNeq5R86Zw2LysDH+9q6oTioNUZTg+1m3cilGXDMkldgevvkGd9Zmr7xzAqMLdGU5SpmddDE7dImqRwPEA3LZggSPzBq1cw4xRhbxhzltu0TpKqWj8K8njzr2/8s7pf8L/BlvKHFLn07FWXIIl3ABkKQ4AA8IVojpA8KLcz31DWJDMQbhyqrM2XJq0ICYBjXbWhXLfBDh79q7ckvi7bnX7LSLmX+8hU+Mg1U+YOLXsVibiW0LDtMqBRLwoYBRGuUgMxA0nfYV09Ll/By2any1zH9HuMXw2NIKxpYvEg+9rK6CKdve2bBqJC32zSQFkbaHcjwrEnN/CYhC6slxSrqLy9OhKmZGm1d8Rx1s2cOLWYXFVxdnqWY6jyKkD503xRLTtO/H/Zsd/2oJmM4PEg+fZz+LUqzXhXtCu2bKWwqMFBALF53J6aaTFKl0fojvIrFjEwQfzq58t2DcViJA090x4+VU58G1sWyYhxmXbaSvw2n4itC5SYLZMldWnUpOgHiwP4VfI/oOC+wSXBEbD5ifxFOLhz6H5/mBTgxK+X+JP+uu/pC+I+af8AXXJ2Z0dUR7quPsz6R+Rmoxuxup+Ij/T8KnPfHSPw/wCqhmN4xkMZfxH5TTTbwJpIkJiB4H/fpFOre9fw/pVffjbnZUH90n9aZ/t1x7yD5MPzrTpZHYtPbeX4/wChrg3hvlBqrnmJ+iqfi1MPzRc37OPPvUfiTD8hZMVjlGvZN8FJ/Kg93mNAYCEfeUflmFCLnNF4nQgD7oqBiMYXMsNfLSrXEkQ+R+Axe5ouFie4egkTA8N9qZbmm6d1t/FSf1oOxpCKvoie7Da8eY7pa+CqP0px+arijuqPmY+QIoKCPA/OuHI8PxpdEHdhPHc5XXtsmVQWGWQTOu/4SKiYPH2VRVJ6a6Ew3U+YobdMGfI/OmcNcUNLCf0Pj5+lawfXRMvtsJ376ggpc3O6yMo+Gvwqw2OZARla+sCAujq0AzLErBO3kIqnYljMabz3dtacMUpfYadF/sY9WOZMrMQRmQpOvpBiYMUC4YSt5GAlgwMgSd9T+dV+2QKJtcyrmkgkDaRHxpQjSaCUraLxxTiiYhFW+udVJKi4h0J0J8thWacYwyJeZbZOXSJ8wDHwmKlnjd0e7df5z+dDsViWuOWcyx3PoIrOEHHyaOSl4JNjh5OHe7EwY3Gmo6b9aiHDEKrn3WJAP3Yn+YUR4dxYJYe2VmQ0HwkRTWJvocNaUe+rPOn7xnf4CqVkyo1ngrvZW3n75WCWG7bGfkBvRvF8yh1ZTbbKwIIJEGQZB11kE1SOH8VzW0KMYyiNfLapbYpvE/P/AErhjHkj6/3OluD9hHGYh71225LTacMAqKOkQdNsp8qx/HK9u+4Mq6u09CDJrSPpNxSSjFSd/db86rnE+XGvXWus/eYye4NT8D5Vvxymn9qoynGNfXZUrt9mMsSx8SST8zT2GYtCGI1jTaYkz8I1mrY+AvH7VojwNpQPwFRcVwO44jNZGsyqZT8xWy5PZm4nlz2eX50a3HmxH4RXtHLXFcWFA7SwYHW3J/OlT7L2LqwNzo5ixqdAY8tF/oKK8v4lxhrYDMNG2J/ealSqP/k08sm/Tbn77/4j/WvRjH/ff/EaVKikNtjNzFvr32/xGq5j77FtWY/E0qVVBKzOTwRBdM7nbxpyyZmdaVKtJEIjYkwdNK9VRJpUqkR5i1AAgRUY15SqkAmNck0qVMDsHSuLhpUqkYzcOlMUqVMDoVJNKlQJnS0SxPuj4flSpVUdMl+AfcqJc3pUqktHeG61yvu/GlSoAKcMYhRGmvSjNnFvHvt8zXlKoLQSwlwkak7+NSSa9pVLGdA114UqVZlCKjwpUqVAz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44" name="AutoShape 20" descr="data:image/jpeg;base64,/9j/4AAQSkZJRgABAQAAAQABAAD/2wCEAAkGBhQSEBQUEhQUFRQVGBcXFBgYFxcYFhcYFxcXFhgYFxQXHCYfGBwkGRgVHy8gIycpLCwsFR4xNTAqNSYrLCkBCQoKDgwOGg8PGiwkHyQsLyoqLCwsLCwsLCwsLCksLCwsLCwsLCwsLCwsLCwsLCwsLCwsLCwsLCwsLCwsLCwsLP/AABEIALYBFQMBIgACEQEDEQH/xAAcAAABBQEBAQAAAAAAAAAAAAADAAIEBQYBBwj/xABDEAACAQIEAwYEAwYEBQMFAAABAhEAAwQSITEFQVEGEyJhcYGRobHwMkLBBxQjUtHhJGJy8UNjkqKyFTOCNFNzwtL/xAAaAQACAwEBAAAAAAAAAAAAAAADBAECBQAG/8QAMREAAgIBAgQEBQQBBQAAAAAAAQIAEQMEIRIxQVEiYXHwE4GRwdEyobHhBRQjQlLx/9oADAMBAAIRAxEAPwC6y1zJR8wrmYdKbpoC17wGWlko5IphqQCZUlRBxSIpwrpq9VKcVweWlmpzU3LUgd5Ut2jSabNPy13u6naV3MBetBhVfewtWuWqjtFxoYa2DlzuxhV9NyY1gafEUJxw7wyHi2qVSXVZmCsGynWPQfGnppWe4BxEW7zG4pAuHxH+WTmmOYk61srnDjQ8eTiEvkxcMZZxBnf41OXWoScOapNvCFaPxwJSGy00rThPQ13LVgwlSpgitNK0YiuFamzIqAIppFGK00iusyaECVrlFK00rU3IqBIppWjFaYRXXJqCIqBxTiyWAC8+LNlgblRMHpOgmp924qgsxCqNyTAHqawPafi1vEOhQsFUESw8ydAJ9KFkycI85ZUsy2btvay6W3JjbQCdZE7xtrHOslxDHNddnY6n5eQ6ChAb67UMik2yM3OMKgHKcJrldI05U62oO5C766+wgfD31qkJOJXc3L7FFvXVYjKmSBsCSNI111BPPWPIUImukGIttrSphYmlXVOn0VlrmWi5a42gJPKtKJQTDamqwJ0M6A/GeftTcSHj+GAzeKASQDBHMAx8KoOHcSxH74bdy0AHILlDmVMqT4mgfi0HPUiouTU0eWuZaLlpZam51QOWlkouWuRUXOqDy1yaKVrhSqGXEBcuAAk8gTrp8+Veace4x+9Mj5MipoTOYHxbzCz6edeicSAFt83NWAB1k5GO3oCfasL2T7OjFk947dFgMxLH0VttCdNtdACQpqMlCNYQotjKDC4Nwy6MdCJgMJMRMV6FwnjIu2wFB8IVTO/4RWU7ScIXC4nu0YssgrMTvESBBMg6jTatN2c4a6PeS4ACMhJ3LZgSpnpl6+VCwZDxgDrDZlVsXFfp+wl1aJI1p+WnrZiula0pmQUU0rRctcK1MiCK0wijFa4VrrnVAlaaVoxWmla65NQJFMIo5Wmlai5aoArTStGK0O6QoJJAAEknYDqagtLBZFxmDW5bZG2YEH+vqN/avO+LcBNhyDnKahWAETBIDQTHL1E1sOJdrbNvKFPeSRmy6gCRI3HiiY9qyXEu0127nAIVWLCAoBKmIk9coCz0kUtldT6wqKRKjKAd56H2HX4UMrXSa5FLQs41sxNMorUM1IM6cSkRXVSkam5FRlKk1KrTp9KZaicUsO1lxbfI0EhsgcaDUFW3B9qnxVH2uwF65ZU2LndvauLcElgGiVykqZAJbz9t6dJ2igE874riOI3PC14MmsFGtorAEz+GGiRsa2vY3DYjKz4jKcyoEYMSWAnV1I/F5yTM1h8VicfnYm0AMpUxqhUo6FhLkaqH8Xl1r0LsmlxrYuXEa2e7S2qSpSEnxJlYkEmZzAHQDlQkO8Iw26S6y0stFy1wrRrg6gstcK0XLXMtdc6oLLSiiFa4VrpMyvbDiy2u7QhpIuN5a23tDU76v7AeYrE8E49fwhzWWWWEEFQwjrDaTWg/aQf49kf8s/Nz/SskKzs7WxE09PiBx2esPicW9y93t187E5idZMeUQBoBpW54Hxc3L5BABYIsAja3bY5o03YknTc89zgCK0XAZ/erUGCXAJ9jp9R70BcnC6xh9OrY28h7/ib8rXCKKVppWti5h1BxTSKKRTSK6dBEVwiilaYRXToIimmikUwionQdNNEihXrqqAWZVBMAsQBPST6Guk3IPFeLW7CMzkSBouYBm8gK8+412ru4gMmi2yQQo30mJbc7/IdKs+32D/iJeVgy3FCgRoMvMMNDM89dD0rMYa0hPjYqOUCeRiZIgTA9/KlMrm6jKKKuMa3Gh+zQ1HWj3EImfjv86AaVBuNFaNVEGrhXWkaeu1TcrwQD70429d6flocVNyKqcKUitOUV2I3qbncMEVpU8ilU3Iqb/hHbfEIxZrpuidVcgj2YCV9tOoNayx21w99TbabTMAvjy5PEQDFzbQSfEF2ryvDiFGkb0S1cOvr+goQ1DqT1j3+kxOg2o+U3/FcGDZc5CoK3FA3ADW0ZSDAAARjz0zEc9dngUi1b0jwLpuRKgxJ3rxzh3EygcSQpBGXUqdBsswD5+ulercC7T4fFCLTnMB+FlKNpoSJ0YacifanMWUOLmZnwHEau5aZa5losVzLR7gKgitcy0UrXCtdcioIrTctFK1Q9r+ONhLKOgUlriq2YEgJDM23OFj3qCakgXtMl+0g/4m2OlofO5c/pWS73WtF+0PGJcxam22ZRaUSJic9w8x0IPvWTuZswgac9utJZBbGaWJ+HGJOitHwAf4uyP84/Ws7h0ZiojcgD1MDX41ouzI/x1sHqD5fgJpYjxr6/cR5XBxuPL7Gei5aaRRStNK1sXPPVBEU0rRSKquLcWFpXjQo1mTps7SYkifCrfGoLVvOC2aEnRXCKOyUMipDSCtQJFNIp9war6n/xakVrrkVAMaz3bbEKuFhp8bAKQoMMAWBM7bbjWtKVqj7YcN77CsBGZSHWSB+Gcw1/yZj7VRrowi1Ynmd3iDshTTJIMZV3GxBAmYkT50AWpUmRpynXlrHPfl0NJDHKZ23089KIlgg66SNKz2aaCJ0EVhgBDSQYiI9edDa1HpyqQtknb+9FS1oAdgdP1oBcCaC4CQAZEFnQ01kqw/d560C5aqBkuTk0xEhMKaRNSDaobRRg0VbHXOB2ppp7LQ6IIAiINSrk0qmpSalsKVEK2Yfyt51FCRuCup13H9qmHCMBKsGX79qEb5XcQazlY+s9C6L6QWEZQ8NBB10PLMs+8TWo4VjruHE4bEFR4T3V3W0xkggflmY2g+dZtbSsZAEnpofh/aiJhrizlPkR1HmNjyo6ZgsSyaZn3Ek4btXiBez9/eJGursV1gwbbErHlFbLg37S1Y5cSmX/AJluSs+dsyR7FvTp5vbQ5zOhMQDMn4+nOjWkInlqfoKIczKbBgU0qOOEie54DHW76C5ZdXQkjMu0jcHmDqND1FGK15PwPtPdwmEburKZnZT3x1AA0ytb+IBkfiO+lWvB/wBp9wD/ABNtXBOj2vCwHnbOjexHvTQzihcQbTNxEKLqehZK8+/ajfufwrZAFslmUqZZiFAIZY8MZtNSDPlpuuF8Ws4lC9l8wBhtCCpiYKsARpWC/a63jww/y3T87Y/Srs1jaBVKbeYhnJ3Nw6QJGwGwE7DyrkeT/AVHpUCNgCH7yNNY84mrPh3Fu4vW76Lny6lCYnwlfxAactI5VTT97US28VUwi9hPVOyXGrmK753gLNsoo/JmUys6E6jmK0BWvMexvaVMM796zZXiYQOWImDOYZYnoZnlWgx37S7IB7m3cduReEX3gkn009RR0yALuYtkwsW8Imi4ljlsWzcuTlHQaknYCsRxKyuIw9y9cIDlgVgCQFUgKTzEH4gVQYnit2883XZifYbAaKNBoBt0or4ki2U7x2AB8JACjXSOulZ2rzO5AQ0JsaDS48YLZBZP7T1DCBAii2xZBCqWjMQBz896IRWS4Mr3LuEtxorPcY8wAADHntHmRyrT8Px4vByBGRmU6zsYB256/Dc05pc4dQL3A/P4mTrNOceQ9r9/zO3F1X1P/i1dK0S4NR6//q1cenLiVQJWq/jXDO/stbBykwQYmCDVkx6Cozsw5VUmWAnlXGuCthL0NqN1I2ZTI6aHlUKySSsnbadtddvM16jx2/Fk5rS3BruRCSphjO4mBprrXm2FskzI/DqfTT+tIZhw8pq6XxHeTLGDJ5/Y+9qtcDwAvtr+tQ8GzEZhsIBMaCfkP7V6H2WsJ4MwHKeU9dqwdTlZJ6rGEVC9XUzR7JNrpVHxDhOTcV9C4/B4dbJIVNtNdfrXknatFmqlnxZApYH0gtLqE1YPgqp5xiLdQnFW+NFVV2tnE1iZesxhTAGhmiGhkU0JkNGGlXSK7V4GX0xqCQfKjDGtzhh5j7+lAJpVnzeJN7Q4Ntt5Q/EVJt51/CwYff3vUACuqY209KqwBkq1Swv4pSsNb8Xnt6gcvamYfhxdSyGY/LM8v5Zke1BGLaIaGHnUy1btFJkow8z9/Aihm0G35haDneV90FfCwiQNvLX135Gh29l8v9qsVwZ6LcXp986Fdw6k6hkPQiR89qJ8XoYL4PCbWSeCccvWFPcvkzHxEKhJiYkspMa7TGvnXeKcQuYlla+xuFQQswIBMkeEDnUG0mXTQjl/c/e1dv3CASI99q0MZBQVMTOCMpuOGGT+UU4Wl/lHwFV3/qR6p8R/WjYbFljup6gVJMqJMFsdB8BVadz6mrNDVVBLEDrppVWh8ZjwKcKfbwpJiZY7BRJ/WaRtgMVZirDSCI19x60Eneo0GE7boly5pTf3YhgpJ19NalfuQ0mfl19KEVveMrlAFTecCGo9D9KZhMNkuW0XL/7pd2IEmQxJE84gfZo/B0KnUaagHkY/WpL2tWNYK5mxOSs1MmJM60Y7BcWF0gAay0xqoADAeI7+3nU5hVCngDZNHCwp8tZgbTLT7VKXjyzBUg9JU+/pXpNJq/jWDznltZozgo9JYmhmov8A6sh5N8v60l4gp3kfflT1xAQt+0HUqwkEQR5e1Z6/2RtC4GU5FCsCplpJEDnIjffWr5MQrbGnTQ2APOGxuy8pk7nDFsYchiGctCkTlG8QDzO59umpOGcX7uNfvy96tO0lkth2gKWBDCYGo6E7HWsD++DWT8P9qx9ZpuI+U9P/AI/Vj4ZDd5vrvasld6ouK403JOkDU6/15z00qgGMnpH357027ijBEn7PSkk0vCbmidQgHhFSFjW1IqAxo1w1HatnGtCee1GTiMG1MNEYUwijiZ7RhpV2KVWgzLyaG92OU04MrPuRpQcSelJAC6muzHhJHSTsPazbz5AAk1KfhhiQG9x+o2qI+IURnYAcuXyG9T+H4grD22leoll91nX2g0FywFgRlOG6J399JAKwYIo/5RVvxPC28QqPbe3aukw6MwUMCJzKY+cQZMwQRVXi8ObZCGCQNSCGHTcUIOHrv2hFFEwVto2JHppR/wB9aIMMPMfqKjrTjVpa5Jw+FVgW1WdhOg96HiuHnKwBGoIE6bjrU3CDwLRIqy5nU7GVfSYsgsjfvMffwrqPEkAEa8viNKl8JMs2g2j51owtJeHITIAB5wI+n9KZGrH/ACEzn/xpBtD9ZAWg8JwRu3Aq6FjBPRQJJ+/KrV+DkCQRHOf6j+1F7GYBxdd2AChSAdDJYg6QfI1TPqVGJnUymLA4cKwl5+5WMNeskwiZGkmTLzAZ29CdTp6VH452fS/ibfS6skiN1B8QPmpXWp/aCzqh/wCW/wCpqfgbWuFHSyf/AAtCvN/EZQuUE3RH8zSKqzFK22mBxfDTZum2TKqZQneCBHyNOQ6geY+tT+OXzcbMyhShC6GQwbOVPkYUaa1BsjxL/qH1Fb+HIzYwW59YmVAahymw4PxZZxIdg9u1lYQI0jKygGDObT1k1b4ixALLqkiB+aCAR6jX1rFPg2RsXllQXtg6nVbl1HjSZBAaZ6VoLWNZe9I/JZtqs7FgFKnz8TEeoI5Vk5cYJtffL8x3FlZNory86h9yMxBJExBHIl7ck+ISMoYQTGvLerW8VZmjRgRM7MWTOB68pqC6eMg6GNR61THkbGbEb4Ezgg9ZEwRlAYOkj4GKMrGAa5wfiSLNlvCZOUnZp1y+R19/WrVcMsCeg+leqxZQ6AieT1GE4shU95V96RtpTji26mp74dPs1HfCryNE4oICRcQTcUo4DKdwfjWM7UIiXQttAkLrGxnUafH5VvhZXyNUHangneorWlBuA667rB0mY3obixD4XKmYr95jz+tFtXp3k+Q/WfahYjDNbaDEjePmKBcGtLcAM0PjMvOGsKGPTb4eXnoB8aOirk0IG/ITMzzOuh+QqIuIgRG39d67Yut4tAQSC3WNvs1DKZZMq8useHOSCBppoNRyPMeXw9ai3FHn9PSi5juPU7RprT7Ki4QNAdiOvpVh4d4JlOTwjn0kIilRVYDRgTGm20E/2pUcRFgQeUnWwczHTboPKuXF1FEQb/fl9+tEVZI9aVJozUVCykeZlHxQ/wAZ/KB8ABXeH497LZkP+oHVWHRhzFMx5m9c/wBTfWmItPUCgB7TGZiMhYd5qjmYKQcoMkL4mmdIBy9esUa5gmYg95YUHTKzZWHOcu8bjQGpWFUqqPJBVRljeWLaiQY68uUVZ4DhN2+ot2cxZmACiAD5yTA9xyrEbJTUPSejVfBbHsf2mfsYT+YXPOMvyU6n5GnYrDZVzhgybE7FTtDDlr9itRif2cYxN7BboQSTOg3B+4ql4ngbtglHDBmhSrLJYHQSOZHI0RruDTKhFKZzDfgX0FFpllAFEACQJgADboKZibSwWMyBymfvX51XnHwSFhwKOqVWYa4W0VmB1Pig8/lVrbqHFSFbiE7ijFpvSqvCcQuJmyORrt4f8vUGdJqwx90d2R6fUVlLznO2vOrYkDKQYrmvi2mpxXFLrEBnZxGXe3oCxB0C/wAo+dTMPxR4T+KwIW4NxpCjIICE7gfCsciOeuvnRVtuBzj1qTgx8PDX8QQDXdy2vXSzGSfyHXTUKZ0jkSw9PXQuEtTcQdXQf9wqltscw15jy51fYE/xEj+ZfqKuxAUgSVxlSLmxx3ASyYhV/FdCrBjLNs3EENyJMGDA86hcVRkN9shYf4bKOR1VWgjcDLPMDU1f4fjFy47AhWFoFyQIZlzbkjciDGkUQ4hLiQPgehEA9DtFY6sPfyjDY3F2JmLnhc66i8CR1yJoAOelR8PjIUC5rCqJ5hu7uMx+CIPerTiXD5AIPVj0LFTa0PLkSddzpVJi8EyASNBAncaWmza+ZkSetEChhRgwxU2JW462JPMzqeRmIBHoCZFWnCuPlYS9MbK30DeXRvjVZiyc2vQT7gVHAk/H59PnTuJym4lsuNcop5sHxA/l9yKQfy+VZ3DcSYWntak6Krc1DsFOhHJSYHUjWBFaLE3EDEITlGgzEZoHWNK1FyBpgviKGjBzvp9xSEdIpoff75VV8fz92CnIy3UaEbdNSD67VLNQuTjx8bASp7Q8WDqUtlllh3yx+IpOQnrBLfcVmHX7NbzBdhrlywbqjwganlrWY4jwooxHME/pr6Gd6QTUqzTYy6QouxupRstNViCCNCKkXrRn3/vQGFOA3MxgVO0JkD6qYPNf/wCeo8uVAAIIyzmnTrPLSKkrCgGCT0P4duka/elCzAAx+KQZ16aj5n/prgZdqNHr199/e0bj7UZWGuaTG5WI/EeZmaVANKiqKFRfIQ7cXKXJ3olr8Q9aCtwHY0ax+IUiRNhSDM5faXY/5m+pp9jceo+tBJ1o2G/EPWtQ8p5zm09EGGy2kJ5WkbePyzudqk8H7VCxcQyUKl8xgPEqBoBIJPpy31NWlzhx7uAJOS2o1j/hLuRtqa8//dmfE27aqMxcLGYc45wI3Nec0tZnYnpPS6xjjw0OonsdntfigNrLeAsCco8UnLOWN/D7zWQ7Q3WU2Tcys2ZrpJctqNTJ3ygZYE8jG9RMRdhkAsFc7IMoP4lCM7QfIfWqjtCxzoFR7eW2siRuRuWO21ShdygLdz08x3iCYkVya8uvb1P3k9tYOmuum2uulRsPjC91rVuxeuMgzMbbA+HST3fdkwMwG9SAYKpzCKTrrsB9a3/7H+zxtvicU9t5ci3aJWJSFZmVidQTlGmng+DeBQxox7W5Wx4wUNb/AGnm17iKo0Ol1Cf50AMdd5I25VOwmIVxKmR6EfWvWP2r4A3eHOUXNcQh10ltDB+TE+1eTcH4f3SZD+KSW/1bEe0fKozoqDaC0WpfM1NMvjr7fvJOYmGyxyy7RFEZIZiROunrUe//AO+Z/nNHu3wG1jUkenOflHuaYP6RXaCVvE195YYaysqXIaYifwyeg/rWntcKtMkFFBAnwgKw89P10rKIFZVEwQCddomOfmDWkRSMRcIIOVHWf9KZvqKx9TxcwSDvH8dSpxnDcreYgg9RP1H3vUjDLF23v+NPL8w5042GNlI5XCJmNCASJPnBouCsE3U/1CfjRhltNz3khd5sOGcTtqMRMoLSkXWjdSMxgc41HrUs4ZeRB0yqOeVtFb0kD51icNcdhxAHVWKgdP8A6gGJ65TtvV9buFVY7/4e0g13IyzHxb4Gk3QKPflCjISxMdirbroCddPUjRv0pNdJU5xHUjYw3Meo/wC6li8US8g6G5aHoGSXHlJ3p93HKbMkA5gPI6q2v/Z86FZAFQnErG2EyGObxddtRzgDWo9t5aQetTscTuBAIXTeJGgn3qPkU6kQddR6A+taIbwwYQE7StxdxRdXvAGXLsfNvrE1N4ZdweYreSxEAKYPKZLNvJqrxV0FpjMIEbeZ/Wkr2/8A7fyH6EU2LC9YDhW/1L8xvNQq8MLZQqDzVmA+IeuYm/bOJiyxNsWk0LE+IFl0kn8oWsyUtn8pHt/epvCFUXDl/l/VaCwvff5w+yjYr8jv9KnpHZEZnC953ayDvpI1ms3264Wlq6wVg3mDQLeNK7GPSqLjOLYnUkiTr6f7ih4UF1A6osPHe0psQmpHKfmQNah3P7GpN99fhQwJFao2EyCbMaWECozr5b1LtW4Op9dPnQL6a+X2a5TvIYWsF3U0qXfxsPjXKJTQQKdZOw9ghjrpFSA0SegP0oTXQAaj28XmW5IiFP0NL0zbzRDJj8I85X2MIWUsI0G3OuWjB0pWrxCkciINdw51k6xOnWnt97mJ4dq+c9a7OdpmxGCvXrlvK1sxKiEMIsAAtMwBI286zfYnADE8Vt5h3is1xnVdx4HIJAPhAYrsdI51T8E7VsmHvYW4x7i4GKgD8FwiARzg7EeQPWg8G4m2DxK3rMErOWdiPMA/ryrMw6b4WTJQq+Xapo5c/wAXGgvl9blhx7javiri2la2isUSWUlchNvMMqgCVgRrtv0NxS1kGHdstxryAsN2WQIgtIA159KzrP4yRrrudz5nz1rSX2LmxlOhs2gQRMFQV0HXSfeisirW3SdhxsCDcns3+Luf/jQf9xNe19mLqrgcOY/4Yn8Q8yR1NeF2UK3nLsTCpmY9RM/rWxv9ubhwEWrpw62ba2raKD3194AnOyFESZMDxwDqNBSyISduwhtY4Cb/APYz0PtHxYW0UeL+Kt0IQpIgWixzGNAQN+pFeQoro5R1ggNm3kQRAPqpmNxUTtBxe8HNoYrE3EXKHDOQpYATlWAAARpIPL1qmxHEWDSLl0ySXltT5+Z8zRHw8Yu4LSZxisEc5AuH+Of9bfWp/E8CVW0yKSSbxaN4EKJ8hrr51K4RwL94V2QKWVmg5wuyq5/EdTBPrB50sfda2AjCDldWHME3OfwIq18Tqo6c/oYUrw42Zuu4+oka3eVb+HLEZEAzTsvjdiD7EH3qXhcQuS87RBdIbQ6d8J2k+3MeVVJuyD4QZ3JmTO/OPlREud5COPCuqiSAD4QfkK5tPY3973BjOLsef71+JccEsC5dtKs7OxAmNIymNp0PwrQ9wiql8a2sucHKQY3Om4PlWbw15rDEKqjKjqHJzNmeVIMbHYCdABOusuW5cbDurF8pIYLAylp8l00A5jWKRy4CTd7f2Y/jzhNiPe0sLQU4a6Y/HiU1IgxlzQdNNWmrdkGfEQXkYi0gg+EKCAQQTtlXffbzrM4LFxbS2TCi4LjAD8JHgkueqHYdBW1sYC4z3VCMWfEq2WDOQB2DCeoymf8ANQcyFffvtLIwIuRsf4iwzEEXL8bQBalFGusc/wClOxNg914SARGpXcC1niAern2qXhcBiTfdVChmdzHgYjMxYiHU8+flT14BeTMhUkeLQAQCywJ9vagFSJcOOUy+IsAqdQxAUaEco/LyoQwmja6a9OQ60TjHA7it4s3nJO5kkzVBesEQJYHrJjy2pxEDDY/tKHOVP6f3nbfDwXylgoAIlp/KTyVSdY6U+5ggrQDm8wCPkwB+VWXD+BvdRnRbji2ssQgACjmfnrNLDWAW5/WmGehFlUF7H0nMDwZbgaXywJXwFgx/lldq5h+EuHlVJykSANSJAOnOvQez3ZkXANZn109fs1b4rs2tnMcsyukaayCNeXQ+tIjJkILVtGXyICEveecHAuSqsGXNGrIRHXQbx9xVNi8E3eMptkgG6BMCSBbkaEwRK8/zCtTxK62fw50cSM6sZTMHWVJnlA5b+U1lbuLb95PfO0E3AxOYkFrcHz3CTHSjYTakjnOy5G4gOm0z7pBI6ae4NCzbgaUTujmKwZjb6T8RU7FZM66ZRljQAEgGCZ/U6n6aRajUQTFxAtdUZx8Mhs5rZJZdZIk7aqyjYedQbj52UfknQDTfSrfgttFvuqnMCpCsSoi4kMARpoxDJoPzqeVVzW7briCbht3UYG2CpIcAwyyB4WGhE6aEaVRDuR73l3UBb+RHepT37JQwd4B+Ndo90qdl+dKnQTW8z2Tfw8p1ry7TQfCFYA7iKJ3YrotioCgQjZCekhCwYjSnW7RGunT9Kmd3Q8ShiicVxYoALkE76VItNXcJg8zQT8Oun9alY3DKjhBrl3PUnX+lcSLqVVTXFGrrPt8tK2nZPgvf3bSEjXKNeUmsVaYa1o+G8QNtcw/lBn0mktQpI2j+DJtRm27f9m7eFgAhiRmkaHn/AErA9+DC+IgGQM7QD1ABgVKxnaRrjAuM8Todto/vUC9xJWYFUVI3g77+XSh4VZRVf1IyEMdzPSeBfsqu3LHeOBbkSFYtmiJkj8vvrWB4jw8h2CjadjyncT7ekiam4XtZcS2VVyARB1Pvz51W9+xBuBtSWQqJkq6MG9uUedVHHdwqhfX7R3DCbZlQhIgw4DBteYOhieh0npV/xDh6PhLl/MjPbvWwQsZYupLBekMQYj8ramNM5Zs3DJCPlGrEWyQANSTC7ASfaknECMMVQa3WDXG30TvAoA5T3jT/AKBtzlVPHxQuTJ/t8HvnNzwHsjZvYNrpu2+8glLQGa4SJ0KjXWOQOlY8tbW4Va2rHWMwIAjTVZGu+8xG1Aw169l8KPHkp+tMwTfxP4iOwnZSFb4/H41d73gcIAINHn1EuuG41JdbuUo1q6NACUK2yyMu2ocKNDzirfBdr7S4A2DZQuf+J+bed/loRVFb4Qty9KBrSEAZXuZjMzIYgeWkGttgv2c4c4RrhuXMw2gmJ9DFIu6DYxxgSeI+n4mAxjM38Q6jKCSJmNgGMASBAn0r0Th+Puslo4S3cN5US2HzW7dtlXSRbJ3I6nzisTiOFC2cokj/ADEx8KvuBY11dCoPKMqnWPQT/tVMr2oKy647Jv3/AFL7BNjhiiSn8WdSO7kk7y2aK0nDOKMl5v3nRzEgkHb0JGlZjCdoi2KLLJlpljHPqQarO0nHXe8WGniP4dfnSyFuLbnd+U7JjseLlVe/KaPtndS8w7oHXkOZ8orCcQ4DcUnMII3BOx5g9CNqs+EcXy3lcsZWWBI6AneK2PFuL4K7hGyrluESvMz5mdRR0Ygkk+fb6ShWgAASOX/s82wnE8TYzZLjrn0aGMH1FEwNx2bWdTr/AFqHfw9xySisyydQCR6ae3xqx7MlVxCrflVnxSDIHPSiZN1sS+MID1m+7M8UNqJH9PvatLjeLq9ucoInSfeazHaAYJbLNZueML4QJIJnWSdtD8qtMZbtrat5SBKqxidSVBJ+dLq2TEpSxXlvB5Ex5GV+EgnuO0z/ABywrXLjZbeXJ+HIRqLZGmUDbXes72v4F3t23fSFz20uxpBZgM+kaeJT8TWi4zfAtN4hses7GqrHXM/C7NwEBrVxrTSfynxjy30/+VVQtuRzmguNBwhhty9/MTzjGScWwO85P+lQo/8AEULG4V2fNoYECd+evrQsSG74vH5y3L+adqsLzA6g1qsSvCR2imHGuQOrDrcYXkaRJiTENv1ET7zvVfjrUFQAAPLzmp6DSfX7+tV2IxOd/ICPr+tFw7GA1YBUx+CjLsNCeVKgYfEhff8AvXKMUJO0TXKgFGO7qpvDuDNeJClRAnUn9AaVKgZ8rIhYQ2HAjNRhbnBcv4nPss/MsKrMcgEASY6x9BSpVGmyu58RltVhREPCI3AX8pOgOo39/v2oj2Qy3rnNWEf/ACZv7UqVNvsbHlM5PEtHsf4MbhuHlrLXJGk6f6d6NhULJPTQyT60qVVZjR9ZVBuPSOw8qT5j5TV4Bct284yR7z8IApUqDk5wo2Er2S4WLErJ/wBoiOlBsB7ZlSJ8wD8iKVKoBvaG4al7w3tLi0Ui3cRep7u3mgiDBKnrS4PZtohABYyNNAvnI1k7UqVDYAA1CDeiZ6p2cso2BuRatgwdYJ5ee1eZcWw+VjsB5aD4V2lSyHcQg2v30g+G3QrSRt0/3rd4LtX3eGKi2GzbyY0XeMuoMka60qVL5xTXHsYDLRmTv8XBYkWk9yW+tGwfErrODIP+VgGX/pcEfKlSqzKAu04Eky04fbJu5iYJP5Qqj4Korbdnuzlt5dtfWD9aVKh6ZBkzhW5QGrcpiJWZ7t1wFbSXLlsABRJBiTrH5QOv+9eeHEsV301HwpUqMgG/rKK7FR6RuBxN7MLdp8uY9dJMCToegpNYud+VYguSJM6SQDyUcvKuUquzU1eU4Da/OWHGcLdsJbzsCLmaMpOmXLvIH8wr1PH8IdLNnMVMIg0J3VVHTTlSpUIIHwFzz/uWbIy5lA97TKceXwOZYALyYmfUGq3gl43OGY62SYTubg6T4pn/AKKVKg4eRM1M26r6j+RMNcM1Hau0q1ViTw6aIPT9TVTzY+tKlRscSz/aBauUqVPLymS48Rn/2Q=="/>
          <p:cNvSpPr>
            <a:spLocks noChangeAspect="1" noChangeArrowheads="1"/>
          </p:cNvSpPr>
          <p:nvPr/>
        </p:nvSpPr>
        <p:spPr bwMode="auto">
          <a:xfrm>
            <a:off x="635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27 CuadroTexto"/>
          <p:cNvSpPr txBox="1"/>
          <p:nvPr/>
        </p:nvSpPr>
        <p:spPr>
          <a:xfrm>
            <a:off x="7020272" y="191683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6000" dirty="0" smtClean="0">
              <a:solidFill>
                <a:schemeClr val="bg1"/>
              </a:solidFill>
              <a:latin typeface="EurekaSans-MediumCaps" pitchFamily="50" charset="0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79712" y="450912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Presidencia Base" pitchFamily="50" charset="0"/>
                <a:ea typeface="Verdana" pitchFamily="34" charset="0"/>
                <a:cs typeface="Verdana" pitchFamily="34" charset="0"/>
              </a:rPr>
              <a:t>Tercera Reunión Ejecutiva</a:t>
            </a:r>
          </a:p>
        </p:txBody>
      </p:sp>
      <p:pic>
        <p:nvPicPr>
          <p:cNvPr id="25" name="24 Imagen"/>
          <p:cNvPicPr/>
          <p:nvPr/>
        </p:nvPicPr>
        <p:blipFill>
          <a:blip r:embed="rId3" cstate="print"/>
          <a:srcRect l="8843" t="22596" r="55041" b="33620"/>
          <a:stretch>
            <a:fillRect/>
          </a:stretch>
        </p:blipFill>
        <p:spPr bwMode="auto">
          <a:xfrm>
            <a:off x="1979712" y="1772816"/>
            <a:ext cx="7164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97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2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 dirty="0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-15190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Orden del día</a:t>
            </a:r>
            <a:endParaRPr lang="es-MX" sz="40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504" y="1567300"/>
            <a:ext cx="8820472" cy="382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Lista de Asistencia. </a:t>
            </a:r>
          </a:p>
          <a:p>
            <a:pPr marL="342900" marR="0" lvl="0" indent="-342900" algn="just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Verificación de quórum.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Francisco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Lucero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Aprobación del Orden del Día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Francisco Lucero.</a:t>
            </a:r>
            <a:endParaRPr kumimoji="0" 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Font typeface="+mj-lt"/>
              <a:buAutoNum type="arabicPeriod"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Informe de las acciones realizadas de agosto 2012 a agosto 2013. </a:t>
            </a:r>
            <a:r>
              <a:rPr lang="es-MX" b="1" dirty="0">
                <a:ea typeface="Calibri" pitchFamily="34" charset="0"/>
                <a:cs typeface="Times New Roman" pitchFamily="18" charset="0"/>
              </a:rPr>
              <a:t>Francisco Lucero.</a:t>
            </a:r>
            <a:endParaRPr kumimoji="0" 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lphaLcPeriod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Programa de trabajo.</a:t>
            </a:r>
          </a:p>
          <a:p>
            <a:pPr marL="800100" marR="0" lvl="1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lphaLcPeriod"/>
              <a:tabLst/>
            </a:pPr>
            <a:r>
              <a:rPr kumimoji="0" lang="es-MX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Video.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Font typeface="+mj-lt"/>
              <a:buAutoNum type="arabicPeriod"/>
            </a:pPr>
            <a:r>
              <a:rPr lang="es-MX" dirty="0" smtClean="0">
                <a:ea typeface="Calibri" pitchFamily="34" charset="0"/>
                <a:cs typeface="Times New Roman" pitchFamily="18" charset="0"/>
              </a:rPr>
              <a:t>Nombramiento del Presidente y del Secretario Ejecutivo del FOTEGAL. </a:t>
            </a:r>
            <a:r>
              <a:rPr lang="es-MX" b="1" dirty="0" smtClean="0">
                <a:ea typeface="Calibri" pitchFamily="34" charset="0"/>
                <a:cs typeface="Times New Roman" pitchFamily="18" charset="0"/>
              </a:rPr>
              <a:t>Francisco Lucero</a:t>
            </a:r>
            <a:r>
              <a:rPr lang="es-MX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/>
              <a:tabLst/>
            </a:pPr>
            <a:endParaRPr kumimoji="0" 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3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 dirty="0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-15190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Orden del día</a:t>
            </a:r>
            <a:endParaRPr lang="es-MX" sz="40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504" y="2267292"/>
            <a:ext cx="8820472" cy="28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 startAt="6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Entrega del archivo documental</a:t>
            </a:r>
            <a:r>
              <a:rPr kumimoji="0" lang="es-MX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del FOTEGAL al nuevo Secretario Ejecutivo.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Claudia Marcela Martínez.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 startAt="6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Presentación del Programa de Trabajo 2013-2014 para su aprobación.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Juan </a:t>
            </a:r>
            <a:r>
              <a:rPr lang="es-MX" b="1" dirty="0"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opez Molina.</a:t>
            </a:r>
            <a:endParaRPr lang="es-MX" b="1" dirty="0" smtClean="0"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SzTx/>
              <a:buFont typeface="+mj-lt"/>
              <a:buAutoNum type="arabicPeriod" startAt="6"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Propuesta y aprobación para la nueva sede para el V Seminario Anual Latinoamericano  sobre Gestión de Tesorerías Públicas.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Juan Lopez Molina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s-MX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Font typeface="+mj-lt"/>
              <a:buAutoNum type="arabicPeriod" startAt="6"/>
            </a:pPr>
            <a:r>
              <a:rPr lang="es-MX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Firma del Acta de la Tercera Reunión Ejecutiva del FOTEGAL</a:t>
            </a:r>
          </a:p>
          <a:p>
            <a:pPr marL="800100" lvl="1" indent="-3429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Font typeface="+mj-lt"/>
              <a:buAutoNum type="alphaLcPeriod"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4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 dirty="0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251520" y="27089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- 4 -</a:t>
            </a:r>
          </a:p>
          <a:p>
            <a:pPr algn="ctr"/>
            <a:r>
              <a:rPr lang="es-MX" sz="3200" b="1" dirty="0" smtClean="0">
                <a:solidFill>
                  <a:srgbClr val="006666"/>
                </a:solidFill>
              </a:rPr>
              <a:t>Informe de las acciones realizadas de agosto de 2012 a agosto 2013</a:t>
            </a:r>
            <a:endParaRPr lang="es-MX" sz="3200" dirty="0">
              <a:solidFill>
                <a:srgbClr val="006666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907704" y="4242281"/>
            <a:ext cx="612068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Font typeface="+mj-lt"/>
              <a:buAutoNum type="alphaLcPeriod"/>
            </a:pPr>
            <a:r>
              <a:rPr lang="es-MX" dirty="0">
                <a:ea typeface="Calibri" pitchFamily="34" charset="0"/>
                <a:cs typeface="Times New Roman" pitchFamily="18" charset="0"/>
              </a:rPr>
              <a:t>Programa de trabajo</a:t>
            </a:r>
            <a:r>
              <a:rPr lang="es-MX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s-MX" dirty="0"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0636A"/>
              </a:buClr>
              <a:buFont typeface="+mj-lt"/>
              <a:buAutoNum type="alphaLcPeriod"/>
            </a:pPr>
            <a:r>
              <a:rPr lang="es-MX" dirty="0">
                <a:ea typeface="Calibri" pitchFamily="34" charset="0"/>
                <a:cs typeface="Times New Roman" pitchFamily="18" charset="0"/>
              </a:rPr>
              <a:t>Video</a:t>
            </a:r>
            <a:endParaRPr lang="es-MX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4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5</a:t>
            </a:fld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data:image/jpeg;base64,/9j/4AAQSkZJRgABAQAAAQABAAD/2wCEAAkGBhQSERUUEhQWFRUWFhUYGBUYGBQYFxgXFBgXFhgaFRcXHCYfGhojGxcUHy8gIycpLywtGB4xNTAqNSYrLCkBCQoKDQwNGQ8PGSwaHiE0KiwsLikuMCkpKSksKykpLDQ1KSkpNCk1NTQpLCw2NSwpNCwyKikwNCwpLCwsNC0pLv/AABEIAMgAyAMBIgACEQEDEQH/xAAcAAACAwEBAQEAAAAAAAAAAAAAAgMEBQEGBwj/xAA7EAABAgMFBQgABgEDBQEAAAABAAIDESEEEjFBUQVhcYGRBhMiobHB0fAyQlJy4fFiI6LCFDOSsuIH/8QAFwEBAQEBAAAAAAAAAAAAAAAAAAQDAv/EABoRAQEAAwEBAAAAAAAAAAAAAAABAhEhAxP/2gAMAwEAAhEDEQA/APuKEIQCEIQCEJIsUNE3GQ++aB1FaLS1gm9waNSVibT7QuBLYbbssXOFeTcufRYMQOe686ZOp/FyngEHobV2thikMF56D3Pks2L2ijuw8I/xbM9XTVLutJb098Xbsmzp4qzog07HYosVt50R/iwAfWW8AyH8LRg7Hawzu35DMNnz1KxNn2G+XERA1wHhkTPUzlgFZ/62MyE4ODnA4RJmk8w7MIK0W0Mc8TYYZBkZCGRjWYotWzxIBNwBrnZGTROeQK87InUqey2O+QLwBJkAZ/FEHoI2ziawnxGHSZc3oSZJrKyO0eJ4Jym0kHm2RB6qtBs8WBIl5eJgXBN3OZwpPoFsWe0h4oCNxEj0QVxtAij2y3tN4dKO8lZhR2uE2kH246FO5s8VVi2Fs5yrqKOHMYjcUFtCqCK9uPjb+oDxDi3Pl0ViFFDhNpmEDoQhAIQhAIQhAIQhAIQq8eOZ3GfizOTRqd+g9kHY1okbrReccsgNXHIfQszadsEGpN6KQZHJgOYGXqcytWBADRIZ1JOJOpK8btJ5dGfP9R8jIDogifGc8zcSeOctUqEIAFcJXUr8OiCWDHLWFo/NKetKy6rrrQSADg3AZDko1ZseznxT4BTMnAc0D2LZr407spDM0FdF6GBsOG1srtaTM5nkSrNhs3dsDaUFSBKasIIW2VrQbolvUrXTE11JDzG/1qgdCEIEc2VRzH3NV41kN6/DN1xx/S79wz44q2kwO4+qBINombrhdcMtRq05j6ZKZQ2iBeG8VBwIOoKr7P2jeJY+kRuI1AzHwgvIQhAIQhAIQkixQ1pccBVAlojESDaudhoNSdw+BmiBBDR5knEnMlQWSG4ze6jncyGj8LdBjM7yVZEMceNUHHRhlXh8rH2pZb0SUpkwzdqJlzTOvELaxPD1P3zUVss18CUrzSHCeoyO4oPEknQDqfdFzeegW32i2cGnvB+YyI36josSaDU2Z2fMVoc55DTpjT0V4dloYc2ZcRoTuOYWrYQO7bdlK6MOChtu02QnAOJmQaAEnEIIIvZuCRRpFNT7zSbAZJhY5six0sBnX7yWm8uIF2XOeHDVV3NiidGPbpVp3VMwgsiE3QdAjuhoOgUUC2BwPhc2WN5pHngng2pjvwuaeBBQN3Q/qY9EndC9nUanI/ypkj8Rx9kB3e89UXDqfJOhAknbjyI85rjiZVHQ/KkQgiZGEq01nRVLZs0Pc17XFrhKozH9K5gePqP49FwwxlThRAtmtF6YMg5tHAeRG4/IyU687taI+BGbGFQRJwzIEp7sJHiFvwYwe0OaZgiYO4oHQhCAVKOb7wz8rZF284gchXm1WY8YNaXHIddw3qvY4ZArjnxNXedOACC0F1cC5EMgftckBCwnqf6TrjRKi6ggtljbFbdcOBzB3LDtXZl05scCNHUPXBejQg85Bs1qhsIbgMqEjgqMG0Axr0Ul0gL0xOovUkvYqF0BrnGbQcBUA7/dBUs+3Ib3BsnAmgmMT1WgRNYcTZ3cxhEDCWDGsyJzE5Y0WiNrQ5yvZgTkboJwBMpAoLBgAi6ajifXFRw7BDbUMaDOc5Cc+Ky9o9oC15bDlTFx1rMDyVYdoXtcBRzRKeMzOpqcDOYQejawCcs64k+q5Ey4hZULtNDOIc3zn0V2z29kVs2nAtmMxM5oLaEIQCEIQRxNdCmKHNmJJWGYHBBh9pRIwz+4eiXsvbsYRP8Ak3cMx93q/tuzX4R1b4hyx8l5CDaCx7XjFpn/AB93oPoSFHAjB7Q4YEAjmhBBbXTLW5VeeDP/AKLVLBFB9rmqjjN7z+1g5VP/ALHorjUDhLE9wmCWJlxQSIQhAIQlMQajqEDJGYniPQI70fZpGRRMyniMjoEEyjfZ2mcwPFjTGWE13vNx6LH25tks/wBNswSKu05IPPRWycQMASOhRe1ChdHF67OpE5ZyFCVI0iRmCg64VKkhxnMF5pIMweQI6hKH1mAeChiRMZz6GaD1cPtJDkLwcDoK+a0LNa2xBNhmPTiF4jvm/wB0Wp2ejERPCJtlJxmKaE88kHqUIQg4o4eHM+qkUbM+JQLHh3mkHAgjrReGtdnLC4OBBGWR56L3Tlg9orKSA9oBlR3DL7wQWeylqvQi39Jp+11R7oWV2YjXYwE6OaW9KjnJCDds5mJ/qe4/7newCutWdZX+GGBU3W+bM1ea2eJ5CgQS3x/CV7jMUzzpkUzQh+XEIOyOvQfKO73nqmXUCd0NOtfVMAuoQCSGKnl6BOkbieR9vZA6+Y9ou2LQ+0TawRIUQsayZm6UmhzjngTIYCWa+nL51/8ArHZpphC1Q2AOa6UQgSvNdQOdLEh0q6HcuM9ybjP0tk3HzuLteLFjtiTIfMNbdpKZkA2c9c54r3uxIMVrD37y5xNB4XEDe4AA1Xgdg2tkOOx0RoLZ4n8pODuWK+lMiB34SDwIO/JZ+Xe7ZePe2nmNOa68i6ZznMSIyrgZ5JZJX4dPULdSkmJYc0XhoDuNR0SoQXrBtJzXibpNzFboA0AXorNtKG8gNfU5HHoV45da6RmMQg90QdQePyPhRseazGZwqqextpOjB14AFssM5z+FdaceJQKYgUMVoIIOBUsSqgc3Q8igx4Wye7ih4dRrmmUv1EA+RKFdtLvDEnQ3SejZ06IQT2YSZD4N82q6wqhZj/psO5noArjCgnBREw5j1StKZ4mDwKB11K10xNdQdQhCASD8R4D1cnSfm4g+RHyUDqG12VsVjobxea8FrgcwaFTIQfnXb2yHWa0RILwRdcbs82T8Lp5zEvNaPYu2vbHEMHwODiW5TAFeNAF9s2psWDaW3Y8NrxlMVH7TiOS8FD7GOsNpeWODoERhleALw4EeGeMwCTeGOBU/zsy3E3yuOUsXQdUsRuHELpCJ1A3+gMlQpCEELiATQ4ZcQAJk0ASrb7MQvE92gA5mfsEGtsyxd1DDc8XcSpWGnX1KkiOkCdFFgANw8kCuKjcUzio3FBVtQmyJwd5NQuWg/wCm/eHecwhBNBb4S3Rzx/uJHkQrMN0wCoYguxXjW64c/CfNvmmhHEaH1r7oLTSpAVA0qRpQNCwloSFIommvET6UPspEHV1cQg6kdiOY9/ZMlflx9UDoQhALB7TRKw2/uPoPlby8v2hjTjftaBzMz7+SDLujXyXC8hwrr7SSzQw1M9POvyEHXBcTuFOa0dkbH70FzjJs5SGJPsgzHaAz/n+V67Zdh7qGAZXjVxHpyUbNgwRLwky1JrxV5zkCRjTiQkcVx7q8BPrQe6VxQccVE90gmcVDFOWp9K+yBHN/C3VzB5gn0KFLZW3orf8AEF3/ABHqeiEFnaTZFj9DdPB8v+QaoZyI30+PfqtCPBD2lpwIl/W9ZcMkiTsRMH9wz9+aC0CpGuVSHEJFOvwpQzWvH4wQSvigVngeO44KURNx9PVRN0TQnU4UQSXjoOvwF3xajoflAcuzQcunXyCWIymJxGmqkmliCYI3FAd3vPVHd7z1XWumJrs0C93vPVeO2qQ6K8gmV7XQS+V6y3RrsNxnKQMjvy814p2X3FAobvPVEJprUzJllkia0tj7NbGYZktLcwJgh0zXeEFexbNfFdIGmbiPhepsll7pga2RGpmCSeqezWcQ2hrcAnLkCmIdOhCjdG4jkUznKKI6nGiBWPBmQcT/AAEErjmjRRkaH3QdcVFOZO6nz7Lj4ssf4/hK6cgBiTIcTn6nkgvbJZRz/wBRkODJj1Luq6rkGCGtDRgAB0XEEizNpQbrg78riA7iPwnn+E8lppIsIOaWmoIkUGZOR4+v32UoKryIJY7EZ/qacD87wU7HZfZIJwV29Iz1p8feCjBTGqCcOThyrMf1ThyCcOXZqEPTX0DQjThTp/Ek81A19T16/wAgpr6Cnt3/ALDuXQVXlImK9H2gjeCWvph7rH2KwOi1ZeHk3QnXRBr2LY7GtJcL14CQcJFuXqVpw2NaJNAA0AA9EkR9Rxn0QXIHL0hclLkpcgYuUU5nh9P3ih7+qXBB0lISglRPdkg4TM7h9P3irGyYE3F5waS1vufbqq7YZc4MbQnP9Lcz7DetuFCDQGgSAEgEDoQhAIQhBWttkvilHD8J9Qdx+Dks1r57iDUZg6FbapW6w3vEyjx0cND7HJBWa9OHKs189xFCDiDoQpGv6oJSc/sk4cog5cDpcPRBPeXbyg74a+/ou97uPRBIXVG+nuPfqnvKtEiGU5Glcsk3eHTzHygh2pZ77JBQbFLGtc0UcCZzxIyOGCu94dPMLl86eY+UHZm/lICWc5mvwnLlBDiGU5Gtcs10xdx6IJS5IXKMxhr89ClLp8PtEDAzr04ILlwuUb39UHXvUc8hVxNBmT96IJ5uOAGJ3BalgsFzxOq89GjRvuc0ElgsfdtrVxq4+w3D7irKEIBCEIBCEIBCEIKtrsIfUG64YO9nDMfaLMfMG68XXZaH9pz4YrdSRYIcJOAIORQYvenDzy/tPcGdePxgpI2y3Nn3ZvD9LseTs+B6qqHyMsD+l1Dy3bxMIJw6XD0T3lB3utOOHVULftgQXXbpdSeIQa15Kx2Wn0eS8zG284m8wuH+JukDhoVwdoogxDTlOXTA/ZoPRWu3NhtLjlpjPRZ1l2k+O4gEMaMsXGc9eC8/GjTJIEp1llPctns/GYGnxC8TgaHzxwQbs1wuVePa2sE3OA4lUom3YWpPAGvwg0XOnTLNLcAwpw+FUsu1WRKMmTpLD2U85mVXH9La9d3GQQd70zl55f2uwmFxusEzmch+4+2KtQNkudIxDdA/K01P7nZcB1WpChBoAaAAMgggsdgEOuLji72AyG71VpCEAhCEAhCEAhCEAhCEAhCEAo41na8ScARv9tChCCjF2N+h5buPjb5181j7U7PxHj8IJGDmO8rrvlCEHnY+yY7PxQn8Q0nzbNUnRHDFrv8AxKEIE/6rK6/jdPnvTse40DHdCShCC5A2PHf+GC/iWkdC6S0rN2Mju/HdaN5mejaIQg39m9lGQql7nHP8o6CvmtiDAawSaABuCEIJEIQgEIQgEIQgEIQg/9k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51520" y="3153742"/>
            <a:ext cx="8640960" cy="175432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5400" b="1" dirty="0" smtClean="0"/>
              <a:t>a. Programa de trabajo 2012- 2013</a:t>
            </a:r>
            <a:endParaRPr lang="es-MX" sz="5400" b="1" dirty="0"/>
          </a:p>
        </p:txBody>
      </p:sp>
      <p:grpSp>
        <p:nvGrpSpPr>
          <p:cNvPr id="2" name="31 Grupo"/>
          <p:cNvGrpSpPr/>
          <p:nvPr/>
        </p:nvGrpSpPr>
        <p:grpSpPr>
          <a:xfrm>
            <a:off x="0" y="-26988"/>
            <a:ext cx="9144000" cy="647676"/>
            <a:chOff x="0" y="-26988"/>
            <a:chExt cx="9144000" cy="647676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 dirty="0">
                <a:latin typeface="EurekaSans-MediumCaps" pitchFamily="50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15" name="14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" name="33 Conector recto"/>
          <p:cNvCxnSpPr/>
          <p:nvPr/>
        </p:nvCxnSpPr>
        <p:spPr>
          <a:xfrm>
            <a:off x="323528" y="4127594"/>
            <a:ext cx="86409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5556706" y="2347277"/>
            <a:ext cx="3240360" cy="24314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ES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Diseño conceptual e implementación de la Cuenta Única de Tesorería. </a:t>
            </a: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ES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ES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ES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MX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Estudio de </a:t>
            </a:r>
            <a:r>
              <a:rPr lang="es-MX" sz="1600" b="1" dirty="0" smtClean="0">
                <a:ea typeface="Verdana" pitchFamily="34" charset="0"/>
                <a:cs typeface="Verdana" pitchFamily="34" charset="0"/>
              </a:rPr>
              <a:t>Leyes de Tesorería. </a:t>
            </a:r>
            <a:endParaRPr lang="es-MX" sz="1600" b="1" dirty="0" smtClean="0">
              <a:solidFill>
                <a:srgbClr val="00817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2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6</a:t>
            </a:fld>
            <a:endParaRPr lang="es-MX" sz="1400" dirty="0">
              <a:solidFill>
                <a:schemeClr val="bg1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0" y="-27384"/>
            <a:ext cx="9144000" cy="647676"/>
            <a:chOff x="0" y="-26988"/>
            <a:chExt cx="9144000" cy="647676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 dirty="0">
                <a:latin typeface="EurekaSans-MediumCaps" pitchFamily="50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33" name="32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107504" y="692696"/>
            <a:ext cx="432048" cy="5544616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107504" y="692696"/>
            <a:ext cx="360040" cy="28803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79512" y="836712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-144016" y="620688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39552" y="1888094"/>
            <a:ext cx="432048" cy="434921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39552" y="1772816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51520" y="1585530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j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259632" y="2242314"/>
            <a:ext cx="3240360" cy="25237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ES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Diseño conceptual e implementación de la Cuenta Única de Tesorería. 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Responsable: </a:t>
            </a:r>
            <a:r>
              <a:rPr lang="es-MX" sz="1600" b="1" dirty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BID y FMI. </a:t>
            </a:r>
          </a:p>
          <a:p>
            <a:pPr marL="0" lvl="1" algn="just">
              <a:spcBef>
                <a:spcPts val="1200"/>
              </a:spcBef>
              <a:buClr>
                <a:srgbClr val="960000"/>
              </a:buClr>
              <a:defRPr/>
            </a:pPr>
            <a:endParaRPr lang="es-MX" sz="1600" b="1" dirty="0" smtClean="0">
              <a:solidFill>
                <a:srgbClr val="00817E"/>
              </a:solidFill>
              <a:ea typeface="Verdana" pitchFamily="34" charset="0"/>
              <a:cs typeface="Verdana" pitchFamily="34" charset="0"/>
            </a:endParaRPr>
          </a:p>
          <a:p>
            <a:pPr marL="0" lvl="1" algn="just">
              <a:spcBef>
                <a:spcPts val="1200"/>
              </a:spcBef>
              <a:buClr>
                <a:srgbClr val="960000"/>
              </a:buClr>
              <a:defRPr/>
            </a:pPr>
            <a:endParaRPr lang="es-MX" sz="16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MX" sz="1600" b="1" dirty="0" smtClean="0">
                <a:ea typeface="Verdana" pitchFamily="34" charset="0"/>
                <a:cs typeface="Verdana" pitchFamily="34" charset="0"/>
              </a:rPr>
              <a:t>Estudio de Leyes de Tesorería. 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Responsable: BM.</a:t>
            </a:r>
          </a:p>
        </p:txBody>
      </p:sp>
      <p:grpSp>
        <p:nvGrpSpPr>
          <p:cNvPr id="45" name="56 Grupo"/>
          <p:cNvGrpSpPr/>
          <p:nvPr/>
        </p:nvGrpSpPr>
        <p:grpSpPr>
          <a:xfrm>
            <a:off x="696832" y="728700"/>
            <a:ext cx="1080120" cy="1080120"/>
            <a:chOff x="2968562" y="161306"/>
            <a:chExt cx="1080120" cy="10801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49 Elipse"/>
            <p:cNvSpPr/>
            <p:nvPr/>
          </p:nvSpPr>
          <p:spPr>
            <a:xfrm>
              <a:off x="2968562" y="161306"/>
              <a:ext cx="1080120" cy="1080120"/>
            </a:xfrm>
            <a:prstGeom prst="ellipse">
              <a:avLst/>
            </a:prstGeom>
            <a:solidFill>
              <a:srgbClr val="96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ipse 4"/>
            <p:cNvSpPr/>
            <p:nvPr/>
          </p:nvSpPr>
          <p:spPr>
            <a:xfrm>
              <a:off x="3112578" y="233314"/>
              <a:ext cx="792088" cy="936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b="1" kern="1200" dirty="0" smtClean="0"/>
            </a:p>
          </p:txBody>
        </p:sp>
      </p:grpSp>
      <p:cxnSp>
        <p:nvCxnSpPr>
          <p:cNvPr id="46" name="45 Conector recto"/>
          <p:cNvCxnSpPr/>
          <p:nvPr/>
        </p:nvCxnSpPr>
        <p:spPr>
          <a:xfrm>
            <a:off x="1907704" y="1694341"/>
            <a:ext cx="66967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907704" y="836712"/>
            <a:ext cx="66967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6785298" y="94648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07704" y="980728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6666"/>
                </a:solidFill>
              </a:rPr>
              <a:t>Estudios comparativos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4655623" y="242088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7938120" y="28316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7938120" y="529859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Flecha derecha"/>
          <p:cNvSpPr/>
          <p:nvPr/>
        </p:nvSpPr>
        <p:spPr>
          <a:xfrm>
            <a:off x="4523327" y="428145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2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7</a:t>
            </a:fld>
            <a:endParaRPr lang="es-MX" sz="1400" dirty="0">
              <a:solidFill>
                <a:schemeClr val="bg1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0" y="-27384"/>
            <a:ext cx="9144000" cy="647676"/>
            <a:chOff x="0" y="-26988"/>
            <a:chExt cx="9144000" cy="647676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 dirty="0">
                <a:latin typeface="EurekaSans-MediumCaps" pitchFamily="50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33" name="32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107504" y="692696"/>
            <a:ext cx="432048" cy="5544616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107504" y="692696"/>
            <a:ext cx="360040" cy="28803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179512" y="836712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-144016" y="620688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539552" y="1888094"/>
            <a:ext cx="432048" cy="434921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39552" y="1772816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51520" y="1585530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j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733478" y="620688"/>
            <a:ext cx="1318242" cy="1296144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8" name="37 Conector recto"/>
          <p:cNvCxnSpPr/>
          <p:nvPr/>
        </p:nvCxnSpPr>
        <p:spPr>
          <a:xfrm>
            <a:off x="2123728" y="764704"/>
            <a:ext cx="691276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22" name="AutoShape 6" descr="data:image/jpeg;base64,/9j/4AAQSkZJRgABAQAAAQABAAD/2wCEAAkGBhAPEBAPEBQQFRUOEA8QDw8PDxQQEA8UFBQVFBUVFRIXGyYeFxkjGRUSHzsgIycpLCwsFR4xNTAqNSYrLCkBCQoKDgwOGQ8PFikkHB4pLiw1LCksLCkpLDUsLCkpKSktKSkpLCwpKSksKSopNSkpKSwpKSkpKTApKSkpKSwpLP/AABEIAMgAyAMBIgACEQEDEQH/xAAcAAEAAgMBAQEAAAAAAAAAAAAAAQYCBAUDBwj/xABCEAACAQIDBQUFBQUFCQAAAAAAAQIDEQQSIQUGMUFRE2FxgaEUIjKRsSNCUmLBB5LR4fAWU6LS8RUXJDNjcnOCk//EABoBAQADAQEBAAAAAAAAAAAAAAABAgUEBgP/xAAnEQEAAgIBAwMDBQAAAAAAAAAAAQIDEQQTITEFEjIiQVFCcYGRwf/aAAwDAQACEQMRAD8A+4gAAAAAAAAAAAAAAAAAAAAAAAAAAAAAAAAAAAAAAAAAAAAAIZrYjE20XHn3Ae7mR2po9sO2A3u1M1I53bGUMTb+AHQBhTqJq65mYAAMCLi5DZwq2+eDhUVKVTWUsqdnlvmy8fHS/DR9Clr1r5lS+StPlOtu+DFMyLrgAAAAAAAAAAAAAAAPOtUypyfJNnDlirtt89Tp7WlajUf5f1RV/aSEw6ftA9oOZ7QPaAl0/aDF4k53tBhLEA0sWysXduHdmX6/odVFU2FWvXivyz+ha0SrKSGDh707xRwdK+naTuqcXw04yf5V66LmUveKRNp8KZLxjrNreIcnfnelUISoU37zX2ji7OKfCCfKUvRa9Ckbo7FltDFrP/y6WSpWaVlZP3Ka6Xa4fhizi47GTrzcnmk5S0XGc5SfrKTa9FwPsu5+76wWGhTdu0n79eS5za1SfRK0V4GTi3ysvvt8YYeD3czP1LfGrvJEkIk2W+AAAAAAAAAAAAAAAA8cVQzwlB/fi4+F0fPZ1XFuMtHFuMl0a0Z9HKlvdsOWuJpK+n20EtWl99LnpxXdcJhxPaCXiDke2fydyaeLfKN31d3/ACKr6dV4pdTB4k0ni6vRen8SMPRrV6sacI+9LmvhS5uT5JdQLZudSc51KvKCyJ/mlq/kkvmW00tk4COHpRpRd8q96XOUnxbXLU3Wyz5y1doY+FCnOrUdo043k/0S5tuyt3nxPeTbs8XWlUnpfRRvdQiuEF1txb5tvuO/+0Pent6ns9J/Z0ZNNrhUqLRvwjwXfd8kUuEHJqMVmlNqMIr70pPLFebaMPm5+pbp18POeocmct+lTx/q4/s03f7fEPEzXuYVrLfg6zWnjli7+Mo9D60kcrdrYscHhqVBcYq9SX45y1nL538rHVRqcfFGKkVbXFwxhxxX7pAB0OkAAAAAAAAAAAAi4Egi4uBJhN8upkzRxmPUfh1fDuQHG23udRqN1adqdR3b0+zl1bX3X3opbwtZ6JW8LS9S44mU6ztKTa5rhFeXN+J5dklpFLxf9akLQq8Nl1ubkvk/QtG7mOpYaGWUZuUn9pVSTctdNOKS6DI+591rEVKaautGv6swSs1DF06usJJv5P5Fd383m9lodnB2q101FrjTitJT8dbLvfcc6ptNUW5OWXJeTfRLW58/29tmeLrTrTveVko/givhj9W++TOPmZ+nTUeZZnP5PRpqPMtCUr/p3It/7MtidtiniJL3cKk1fg6sl7vyjd+cSmuVtemrPt+4+xvZMHTpv45faVlzU52bi/BZV5GbwcXvye6fsyvTcPUy+6fEO+jIhEm+9MAAAAAAAAAAAAADPKrVUIuUnZRTbfRJXbPVnlWpKUXGSupJxafBpqzREolT/wDehhMzXvJaZZu1nz8je2dvXGpUWZqNOUG4SkmszurW010uynf2QpYbG1ZSkpQpzbo0ZR56OLk72lFX4W1a14a9jE4hVounVWeE170ZNvzT+61ya1Ry44z95tMOLFHJ7zeYWDaG8EdVB6c5LmcSe0nJ2Xm+h87r4+thqtSiqjmqUnFOfvXXGL6p2a4PidWlt+KgnL3dFZr3k2/Vep8q82N+28afLH6jXc1yRqYXRYxWUV4t938Tag0knLnwXQqmxto9o1dp83Z3T6JHep4jM9Obsu6x21vW0biWlTJW8brLfajLho+vC3ijRxFVx8VxXU9pTcX/AFquZp7VqJRc7/Cm34Wu/Qt4jaZnUbVzeHFKVoaNNKUl5+6vmm/IrOJw6isy89b3voYYnGzlOU3dSnJykunRW7lZeRubH2dWx03Sg4KMEpVKkk1GCvpe2rbaei6M8/mtOfJ2h5bPeeTlnUNPBQvUguklJvpld/rY+v7jXlCc9cq9271c5t5pSb5vVfNlR2XuFOM2nUpSzuMVON1ljzbjJcb9/JH0/Z+BhQpxpU1aMFZdX1bfNt3Zq8PDOOnfzLa4GCcOPVo7y2USQiTsd4AAAAAAAAAAAAAENEgCj77bNnCaxMLuLSVS2uRrRN/latrya7yuU9qRtaWnfyPrMo30ZxK25eBnLO6S43cYylGD8YJ2I0nb5Nt/drEUrYtrPSxNqsasLtRzpNRl+F2sujtx5HCv/JH6Mnh4uORxi45crhZZctrWtwtbkfOd5v2eqlmxOFTceMqXF011h1Xqvplcnh9/fRhcv0+dzfH/AEpWHk6MXJOz4u3Xkjq7C3okpRhV1WvvLitOZwcdWu8v4fi8eh64OjZZnxfBdEcNMlsdvplnY8t8Vvpl9JeMjOMZRaavx634nB3i2mow7Nv43ZP8q1kvovMrdHbU6U0oaq6zR5SfJI9NrN15qV2kopJW0195+tl5GhblxfFOvLUtzovhnXyeFRRktbMsO50acKNbK7SdW8lfkoLL5fF6lVls59V5o3N2tkV5YqEaOWTqRmpRzZVlSzXu+jt8zm4ltZI7OThX1ljceX0TZsZVa1OC5yUpW5Rjq/4eZekcbd3Ybw0W6jUqk7Z5R+GK/DG/K/PmdlG69JKQAAAAAAAAAAAAAAAAAAFgAIaPJ3St68/kexhOPB9OQHzHfjdalCt21KOVuOedNaRvd+9blwvYo2Jxd7xjfvfBvwR9S3pvOvKPHLGCsuHC+vzKNtfZUaTdXm+SXD/tX9eiMvl8b9dWNzuJ26lP5cnC4bL70uPT8P8AMitjuUf3nw8keMqsqrsvG19F3tmzRwsY6vV9Xw8jLY37NdTqy197yVi9/sjwWatia8r3hCFGObiszzz+lMpdbHJaR1fXkj6R+y2hlotvjVi6sn1zT0/wpHZwqby7/Dv9PpvNv8L6iQgbj0YAAAAAAAAAAAAAAAAAAAAAEMwqStw5mOaXcBT9rzfb1WrfHbXuSRVds027t8evD/Qs2LlJznLTWc36sr+1abfTqRKZruNKpiZ9n8MVq9bvm+dlyf6NGlUrSlxfktEfRNj7prGYGvF2U3XbpSfLLCKs+53fyTKDjdl16FSVKrTqRlB2kskpLhdNOKaaa10fMxOTxrVtusdpeb5nEvS/0R2lrxg3aK4yaivFuy+p9n3LpKLlFcIUoxXgmkvRHy7YeyZucas1lUJJxjJpSlLldckuPV6H1LdC6dTh8MF6y/gzs4WGaRM2+7v9O49sdZtaO8rWiTzpyvx5HoaDUAAAAAAAAAABFyLkXIuBncXMLi4GdyLmNxcDK4uY3IzATUjc8a7yxlK/wxlL5K563NTa87Yet/45eugFKq4iy4/1xObiq1+Z7VY3bPBYdzlGmuNSUYL/ANmo/qVXXvdXBuGEo3es06jv+duS9LFN3upP22rrxVJ/4Ej6TTiopRXCKSS7krL0KDvfD/jJPrTpfRkyrHlx6FCS5lx3Og2q13/dq/7xW6VMtm6NO1OpLrNL5R/mEy78FYyuY3FyVWTYuY3FwMrgxuLgZ3FzAXAzuDG4AwuRmMcxjcD0zDMeWYjMB65hnPBzMXUA2M4dQ1XVMXWA2+0NHbdX7Ca/Flivmv0TJeINHEY6Mnlf3X6hKu1MM+hnsKhfF0b/AHXKf7sXb1sdTE5GuhobOqqGJg/y1E/3f9CFl1zlK3o97FvupUl6N/qWF7Rj1KvtCup4qq++KXgoq36iUQzo4ZtFm3dWWlJf9SX0icnCyikb2Ex8VLKvvP1sCXczk5jTVcyVUlVtZicxrKoZKYHvmGY8c5OYD2zC55KRNwPW4PO5IGLRFjMiwGDRg0etiGgPFoxlE98pGQDWcDzlTZuOBHZgcyrhpPgziYzYOIcnKnUhrracX9Uy2umR2RCdqW9jY3g50flN+go7tVb5p1G33LKvkXPsR2I0nasf7El1ZqVt023mjOUX1Sun4ply7EdiNI2pv9nMV/fQ/wDk/wDMbWB3eqwkpTq5rXslDKvqWjsR2QNtClQa5nvGDNlUzLswPFJmaRnkMshKGCuZIyyhRAIlIWJSAAmwAysLEgCLEWAAWFgAFiMoADKMoAEZRlAAZScpAAZRlAAnKMoADKMoAE2FgAFibAALAAD/2Q=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224" name="AutoShape 8" descr="data:image/jpeg;base64,/9j/4AAQSkZJRgABAQAAAQABAAD/2wCEAAkGBhAPEBAPEBQQFRUOEA8QDw8PDxQQEA8UFBQVFBUVFRIXGyYeFxkjGRUSHzsgIycpLCwsFR4xNTAqNSYrLCkBCQoKDgwOGQ8PFikkHB4pLiw1LCksLCkpLDUsLCkpKSktKSkpLCwpKSksKSopNSkpKSwpKSkpKTApKSkpKSwpLP/AABEIAMgAyAMBIgACEQEDEQH/xAAcAAEAAgMBAQEAAAAAAAAAAAAAAQYCBAUDBwj/xABCEAACAQIDBQUFBQUFCQAAAAAAAQIDEQQSIQUGMUFRE2FxgaEUIjKRsSNCUmLBB5LR4fAWU6LS8RUXJDNjcnOCk//EABoBAQADAQEBAAAAAAAAAAAAAAABAgUEBgP/xAAnEQEAAgIBAwMDBQAAAAAAAAAAAQIDEQQTITEFEjIiQVFCcYGRwf/aAAwDAQACEQMRAD8A+4gAAAAAAAAAAAAAAAAAAAAAAAAAAAAAAAAAAAAAAAAAAAAAIZrYjE20XHn3Ae7mR2po9sO2A3u1M1I53bGUMTb+AHQBhTqJq65mYAAMCLi5DZwq2+eDhUVKVTWUsqdnlvmy8fHS/DR9Clr1r5lS+StPlOtu+DFMyLrgAAAAAAAAAAAAAAAPOtUypyfJNnDlirtt89Tp7WlajUf5f1RV/aSEw6ftA9oOZ7QPaAl0/aDF4k53tBhLEA0sWysXduHdmX6/odVFU2FWvXivyz+ha0SrKSGDh707xRwdK+naTuqcXw04yf5V66LmUveKRNp8KZLxjrNreIcnfnelUISoU37zX2ji7OKfCCfKUvRa9Ckbo7FltDFrP/y6WSpWaVlZP3Ka6Xa4fhizi47GTrzcnmk5S0XGc5SfrKTa9FwPsu5+76wWGhTdu0n79eS5za1SfRK0V4GTi3ysvvt8YYeD3czP1LfGrvJEkIk2W+AAAAAAAAAAAAAAAA8cVQzwlB/fi4+F0fPZ1XFuMtHFuMl0a0Z9HKlvdsOWuJpK+n20EtWl99LnpxXdcJhxPaCXiDke2fydyaeLfKN31d3/ACKr6dV4pdTB4k0ni6vRen8SMPRrV6sacI+9LmvhS5uT5JdQLZudSc51KvKCyJ/mlq/kkvmW00tk4COHpRpRd8q96XOUnxbXLU3Wyz5y1doY+FCnOrUdo043k/0S5tuyt3nxPeTbs8XWlUnpfRRvdQiuEF1txb5tvuO/+0Pent6ns9J/Z0ZNNrhUqLRvwjwXfd8kUuEHJqMVmlNqMIr70pPLFebaMPm5+pbp18POeocmct+lTx/q4/s03f7fEPEzXuYVrLfg6zWnjli7+Mo9D60kcrdrYscHhqVBcYq9SX45y1nL538rHVRqcfFGKkVbXFwxhxxX7pAB0OkAAAAAAAAAAAAi4Egi4uBJhN8upkzRxmPUfh1fDuQHG23udRqN1adqdR3b0+zl1bX3X3opbwtZ6JW8LS9S44mU6ztKTa5rhFeXN+J5dklpFLxf9akLQq8Nl1ubkvk/QtG7mOpYaGWUZuUn9pVSTctdNOKS6DI+591rEVKaautGv6swSs1DF06usJJv5P5Fd383m9lodnB2q101FrjTitJT8dbLvfcc6ptNUW5OWXJeTfRLW58/29tmeLrTrTveVko/givhj9W++TOPmZ+nTUeZZnP5PRpqPMtCUr/p3It/7MtidtiniJL3cKk1fg6sl7vyjd+cSmuVtemrPt+4+xvZMHTpv45faVlzU52bi/BZV5GbwcXvye6fsyvTcPUy+6fEO+jIhEm+9MAAAAAAAAAAAAADPKrVUIuUnZRTbfRJXbPVnlWpKUXGSupJxafBpqzREolT/wDehhMzXvJaZZu1nz8je2dvXGpUWZqNOUG4SkmszurW010uynf2QpYbG1ZSkpQpzbo0ZR56OLk72lFX4W1a14a9jE4hVounVWeE170ZNvzT+61ya1Ry44z95tMOLFHJ7zeYWDaG8EdVB6c5LmcSe0nJ2Xm+h87r4+thqtSiqjmqUnFOfvXXGL6p2a4PidWlt+KgnL3dFZr3k2/Vep8q82N+28afLH6jXc1yRqYXRYxWUV4t938Tag0knLnwXQqmxto9o1dp83Z3T6JHep4jM9Obsu6x21vW0biWlTJW8brLfajLho+vC3ijRxFVx8VxXU9pTcX/AFquZp7VqJRc7/Cm34Wu/Qt4jaZnUbVzeHFKVoaNNKUl5+6vmm/IrOJw6isy89b3voYYnGzlOU3dSnJykunRW7lZeRubH2dWx03Sg4KMEpVKkk1GCvpe2rbaei6M8/mtOfJ2h5bPeeTlnUNPBQvUguklJvpld/rY+v7jXlCc9cq9271c5t5pSb5vVfNlR2XuFOM2nUpSzuMVON1ljzbjJcb9/JH0/Z+BhQpxpU1aMFZdX1bfNt3Zq8PDOOnfzLa4GCcOPVo7y2USQiTsd4AAAAAAAAAAAAAENEgCj77bNnCaxMLuLSVS2uRrRN/latrya7yuU9qRtaWnfyPrMo30ZxK25eBnLO6S43cYylGD8YJ2I0nb5Nt/drEUrYtrPSxNqsasLtRzpNRl+F2sujtx5HCv/JH6Mnh4uORxi45crhZZctrWtwtbkfOd5v2eqlmxOFTceMqXF011h1Xqvplcnh9/fRhcv0+dzfH/AEpWHk6MXJOz4u3Xkjq7C3okpRhV1WvvLitOZwcdWu8v4fi8eh64OjZZnxfBdEcNMlsdvplnY8t8Vvpl9JeMjOMZRaavx634nB3i2mow7Nv43ZP8q1kvovMrdHbU6U0oaq6zR5SfJI9NrN15qV2kopJW0195+tl5GhblxfFOvLUtzovhnXyeFRRktbMsO50acKNbK7SdW8lfkoLL5fF6lVls59V5o3N2tkV5YqEaOWTqRmpRzZVlSzXu+jt8zm4ltZI7OThX1ljceX0TZsZVa1OC5yUpW5Rjq/4eZekcbd3Ybw0W6jUqk7Z5R+GK/DG/K/PmdlG69JKQAAAAAAAAAAAAAAAAAAFgAIaPJ3St68/kexhOPB9OQHzHfjdalCt21KOVuOedNaRvd+9blwvYo2Jxd7xjfvfBvwR9S3pvOvKPHLGCsuHC+vzKNtfZUaTdXm+SXD/tX9eiMvl8b9dWNzuJ26lP5cnC4bL70uPT8P8AMitjuUf3nw8keMqsqrsvG19F3tmzRwsY6vV9Xw8jLY37NdTqy197yVi9/sjwWatia8r3hCFGObiszzz+lMpdbHJaR1fXkj6R+y2hlotvjVi6sn1zT0/wpHZwqby7/Dv9PpvNv8L6iQgbj0YAAAAAAAAAAAAAAAAAAAAAEMwqStw5mOaXcBT9rzfb1WrfHbXuSRVds027t8evD/Qs2LlJznLTWc36sr+1abfTqRKZruNKpiZ9n8MVq9bvm+dlyf6NGlUrSlxfktEfRNj7prGYGvF2U3XbpSfLLCKs+53fyTKDjdl16FSVKrTqRlB2kskpLhdNOKaaa10fMxOTxrVtusdpeb5nEvS/0R2lrxg3aK4yaivFuy+p9n3LpKLlFcIUoxXgmkvRHy7YeyZucas1lUJJxjJpSlLldckuPV6H1LdC6dTh8MF6y/gzs4WGaRM2+7v9O49sdZtaO8rWiTzpyvx5HoaDUAAAAAAAAAABFyLkXIuBncXMLi4GdyLmNxcDK4uY3IzATUjc8a7yxlK/wxlL5K563NTa87Yet/45eugFKq4iy4/1xObiq1+Z7VY3bPBYdzlGmuNSUYL/ANmo/qVXXvdXBuGEo3es06jv+duS9LFN3upP22rrxVJ/4Ej6TTiopRXCKSS7krL0KDvfD/jJPrTpfRkyrHlx6FCS5lx3Og2q13/dq/7xW6VMtm6NO1OpLrNL5R/mEy78FYyuY3FyVWTYuY3FwMrgxuLgZ3FzAXAzuDG4AwuRmMcxjcD0zDMeWYjMB65hnPBzMXUA2M4dQ1XVMXWA2+0NHbdX7Ca/Flivmv0TJeINHEY6Mnlf3X6hKu1MM+hnsKhfF0b/AHXKf7sXb1sdTE5GuhobOqqGJg/y1E/3f9CFl1zlK3o97FvupUl6N/qWF7Rj1KvtCup4qq++KXgoq36iUQzo4ZtFm3dWWlJf9SX0icnCyikb2Ex8VLKvvP1sCXczk5jTVcyVUlVtZicxrKoZKYHvmGY8c5OYD2zC55KRNwPW4PO5IGLRFjMiwGDRg0etiGgPFoxlE98pGQDWcDzlTZuOBHZgcyrhpPgziYzYOIcnKnUhrracX9Uy2umR2RCdqW9jY3g50flN+go7tVb5p1G33LKvkXPsR2I0nasf7El1ZqVt023mjOUX1Sun4ply7EdiNI2pv9nMV/fQ/wDk/wDMbWB3eqwkpTq5rXslDKvqWjsR2QNtClQa5nvGDNlUzLswPFJmaRnkMshKGCuZIyyhRAIlIWJSAAmwAysLEgCLEWAAWFgAFiMoADKMoAEZRlAAZScpAAZRlAAnKMoADKMoAE2FgAFibAALAAD/2Q=="/>
          <p:cNvSpPr>
            <a:spLocks noChangeAspect="1" noChangeArrowheads="1"/>
          </p:cNvSpPr>
          <p:nvPr/>
        </p:nvSpPr>
        <p:spPr bwMode="auto">
          <a:xfrm>
            <a:off x="63500" y="-9271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227" name="AutoShape 11" descr="data:image/jpeg;base64,/9j/4AAQSkZJRgABAQAAAQABAAD/2wCEAAkGBhEGEBAQEBMQFREVEBQRERMQFBAPEBUVFRAXFBcSFxQYHCYeFyUjGRIVHzIsJicpLCwtFR4xNTAqNSYrLywBCQoKDgwOGg8PGiolHCMpLDU1KSwpKSw1KjMsLCwpKTUpLCwpLCwqNC0pLCwvLSwtKSwsLCopKiwsKSosMCwsNv/AABEIAMIBAwMBIgACEQEDEQH/xAAcAAEAAQUBAQAAAAAAAAAAAAAABwIEBQYIAwH/xABAEAACAQICBwUEBgkEAwAAAAAAAQIDEQQFBgcSITFBURNhcYGRIjJCoRQVI5KisQgzUmJjcoLB0RYkQ+FT8PH/xAAaAQEAAgMBAAAAAAAAAAAAAAAAAQUDBAYC/8QAJhEBAAICAgECBwEBAAAAAAAAAAECAxEEEjEhQQUTMmGhsfAicf/aAAwDAQACEQMRAD8AnEAAAAAAAAAAAAAAAAAAAAAAAAAAAAAAAAAAAAAAAAAAAAAAAAAAAAAAAAAAAAAAAAAAAAAAAAFM5qmm20kt7b3JeZg8bpdSou1Nbb6+7Hy5swZuTiwRvJbTFkzUxxu86Z4Gk4vWNHCbnCMpfsxb+b5F5orpbW0kqzXYRjSjG8pqUnaXKO9b77/QwYufhy2itJnc/aWOnKx3nVf02oAG82QAAAAAAAAAAAAAAAAAAAAAAAAAAAAAAAAAAC1zHMqeVwc6jsuCS3yk+iXMZlmMMqpyqVHuXBc5PlFEa5tm882qOpUf8sfhiui/yVvP58cauq+tp/H/AFp8rlRhjUfUvM40iqZq3tPZpreoJ+yu9vmzWMbmzqezB2XN834dDwxuO7f2V7v5locvPbJbvkncypfW89r+sr3KcrqZzWhRp+9J73yiucn3L/3iTRlOVU8mowo0laMVvfOT5yfezC6DaN/UdDbqL7eok534xjyp/wB33+CNmOp4HF+TTtb6p/C64uD5de0+ZAAWLcAAAAAAAAAAAAAAAAAAAAAAAAAAAAAAAADzr144aMpzaUYpuTfBJHoaFprpB9Km8PTfsQf2jXxTXw+C/PwNXl8mvHxzefPtDBnzRip2li8/zyWdVdreqcbqnHour73/ANGt5hjNv2I8PifXuPTHYrsVZe8/kupizkP9ZbTkv5lQet7d7eVVzb9Xejv1nW+kVF9lSa2U+EqnFfd3PxcTVsvwM8zqwo01ec5KK6d7fcldvuROOUZXDJqNOhT92MbX5yfFyfe3dlt8P43zL97eI/bf4uHvbtPiF4ADo1uAAAAAAAAAAAAAAAAAAAAAAAAAFM6ip8Wl4tIiZ15FQKI1oz4NPwaZWImJ8G9gAJAAorVo4eMpyaUYpyk3wSSu2BhdLs9+pqNov7WpeMOqXOflf1aIvq1uyTk//pfZ7nEs6ryqu+z7sIv4YLgv7vvZr+OxHaPZXBfmchzM88nN6fTHj++6g5GX52T7Q8alR1W2+LKblNzJaPZPLPsRToRvZu85L4YL3pem5d7R5rSbTFYRFdzqG9asMg7GEsZNe1O8KV+UE/al5tW8I95vp54ehHCwjCCSjGKjFLgklZL0PQ6vBijFSKQvMWOMdYrAADMyAAAAAAAAAAAAAAAAAAAAAAAABHmlOAxORyqYj2q1Fty2vjhd8JrouF+G7kSGfGtrczV5PFpyadbsObDXNXVkJPS/EcuzX9Lf5su8JrDxeF5wa6NSX97fIzOm+gKwylicKrQ41KS4R/ej0Xdy8OEfNbO5nPZOPbjW14+8Km2KcM6SdlOtalVajiacofv0/tI+cePpc3TAZjSzSCnRnCcesGnbufR+Jz5cucvzOrlU1UozlCa5xfHua4SXczdwfEL09L+sflsY+Vavpb1dBmlaxc97CEcLB+1P26tuUE90fNq/hHvKNHNZlLGwccVanVjFy2l+rqbKvu/Zlu4c+XQj/Ms3lm1apWlxnJyt0XBR8kkvIz83l1th1jn6v6WXk54nHqnupxGI7KPe9y/yY65VXq9o+5bkedyjpXUK2saVXJZ1aZD9XYf6RNfaVrNX4qmvdXn73nHoR1otkj0gxVOjv2L7dVrlTj73ruj4yJ1hBU0kkkkrJLcklyLn4dg3M5J9vDf4mPc95VAAulkAAAAAAAAAAAAAAAAAAAAAAAAAAAAAPjVyKtYGiX1ZPtqS+zm+C4Rlx2P7rzXQlYt8fgYZlTnSqK8JRs+vc13p7/Iw58MZa9ZY8mOL11Lnm4uZLSTKJZJXnTnxUrX4KV98ZrxXzMVc5q+OaW1KmtWazqVVz4m4vcfLny54QquLlNzLaK5K9IMXSo79i+1VfSnHfL13R8ZI9VpNpise6YrMzqElassg+rMN2819pXtJX4qmvcXndy810NyPkYqCSSSSVkluSXQ+nUYscY6RWPZdUpFKxWAAGR7AAAAAAAAAAAAAAAAAAAAAAAAADT851s5Xkk50513OpBuMo0YTq2adnFyS2bp7uIG4AinHfpDYKj+qw+Jn3zdKlH5Sk/kYSt+kDisc7YXAwb5XdbEP0gogTiCCv9aaU51+pw06afOOHhSXrXufP9LaUZ1+uxUqafFSxLh+GgrE6G+a1tGPrrDKvTaVaj7W9qO3D4o7+a95ea5kTzi6bs/Xr3mfpaiMVjXtYrHJvnswnVl96cl+RVpVofPRpUltyqx2LRqSSUnKPvRlbde1muvqVvN4/aO8NPk4tx2hrlxco2hcpdK/Su5dYfSXMdB/9zQw67CcYqVWrSdSEkm3bajJOC7912u4+5Hlcs7xFKhH45Wk/wBmK3yl5RTJ1+iU+zVJRjsKKgo2ulFKyXoWnw/D2tOSfZt8Wm57S0/RHXTgs/2aeIthqz3e270JP92r8PhK3iyQ4yUt64ER6X6lqGY7VXBNUKr3uFr0JP8Al+Dy9DScu0qzbVdUVGqpdleypVr1MNJfwprfDyfii40sXSYNI0Q1tYHSjZpuXYYh7uyrNJSfSnU92fhufcbsncgfQAAAAAAAAAAAAAAAAAAAAAAAU1LtO3E5p1maH1NG8VOpvlRrVJTjLpKTcpU5d+9tdV4M6YMJpRo7S0ioVKNWN4yXmnyknyae9EwIy1SYvLM3gqFTC4WOMpxvd04N1Yr/AJItp718S81ue6W6NCFBWhGMV0ilFeiOXc6ynE6D4zY2pRqU5KpRqx3bSvumvya8Vw4znq+09hpfR9q0cRBJVqa4dFUj+6/k93Rv1A3JySPKdWwcjwqXJQTxNjE55Tp5rRnSq8HvT3XjJcJLw/yi5rwlLgYrF5VOuRMbjUmtopzbBPLasoNxkuKlDfF+H+CzuSRjNCXjFZtedywo6sWpJzqtxvwjGz8Npv8AsU+bgW7bp4aOTjTv/KvVxh1g1UxEl7Uvs6fdFO8n5tJf0kgUsbtmNwGSwwcVGK3JWXkZOlQ2S0w44xUisNulOldLiFRyLfMsno5xTlTrQhOElZxmlJPyZcwgesYmV7QvpbqSlh9qrl8rri6FR3XhCb/KXqYXR3WfmWg8/o+IU5wjudDFbSnFfw6u9pdPej0R0LsXMJpFobhdJ4bFenGX7L4Ti+sZLeiNJeeiesnA6XJRpVNitbfQrWhV79nlU/pb70jak7nNWm2rOpog3VpVqc6Sd1GpOFLERt0Ta2/Lf3F9ohroxmRbNPE3xNFbvtHbERXdU+LwlfxR5HRAMfkOd0tIsPSxNHa7OpHajtLZkt7TTXVNNeRkCAAAAAAAAAAAAAAAAAAAA+NXPoA0rWHoPDSvDuO6NWN5UZ292VuD6p8H68UjnzB4zE6IYvajeniKM3GUXvXfGS+KMl6pprkzracNtEWa2dXn11D6Vh4/7mnHgv8Algt+x4rl6c93ryNn0M0uo6XYdVae6atGrTbvKnO3DvT4p8133S2HYucs6LaT1tFMRGvR/lqU3dRnC++Eunc+T80+ldGtIqOktCGIoyvGS3p22oyXGElya/74NExKF86Vyh4e574rF08DHaqzhCPWpKNOPrJo1nMdaOU5bdSxdObXKgp4h+sE18ydjPfRj6sORxmWv3CUb9hh8RUfWo6dCPy2n8jVcy19Y7EX7GnhqK67M6815yaj+EjYnSNFI8sZjKOWrarVKVNdas4U1+Jo5uracZxpK9mNfGVL/BhlKEfSil8z2wWq/N86e08PKN/jxM4wfndufyG0pnzDWrlOXX/3MajXKhGdb8SWz8zWMx1/YejdYfC1p9HWnToL0jtv8jEZb+j7ia9nicVTgucaMJVH96TivkbZlmoXLsHZ1e3rP+JU2I/dpqP5kbkaDmWvjMMTupRw1FctmDqz+9UbX4TEPOs90t3RlmNWL5U1UpUvwKMDoLK9BsBk1uxw1CD/AGlTi5fee/5mbjRjHkQOb8v1M5tmb2pwpUb8XWqKU/SG0/mbXln6PKdnicXN9Y0IRgvvTcvyJntY+jYxuj+Q0tG6FPD0drs6cdmO09p8b3b57235mSAIAAAAAAAAAAAAAAAAAAAAAAPOtSVVWZ6ACCtbGraph6ksdhKcpKTviKdNOTv/AOWMVx/et49SN8uzzF5Xt08PUxNPba24UZVKbk1dK6jv5nXjVynsY3vZX68yRythdDM10ge0sLiZN/HXvDz2qrRs+W6h8xxlnWq0KK6JyrS9EkvmdCKKR9AiXLP0esLRs8RXr1XzUdijH5Jy+ZtuV6rMryqzhhaUpL4qqdaXrNs20DY8KGCp4VbMIxiuSilFeiPZRsfQQ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229" name="AutoShape 13" descr="data:image/jpeg;base64,/9j/4AAQSkZJRgABAQAAAQABAAD/2wCEAAkGBhEGEBAQEBMQFREVEBQRERMQFBAPEBUVFRAXFBcSFxQYHCYeFyUjGRIVHzIsJicpLCwtFR4xNTAqNSYrLywBCQoKDgwOGg8PGiolHCMpLDU1KSwpKSw1KjMsLCwpKTUpLCwpLCwqNC0pLCwvLSwtKSwsLCopKiwsKSosMCwsNv/AABEIAMIBAwMBIgACEQEDEQH/xAAcAAEAAQUBAQAAAAAAAAAAAAAABwIEBQYIAwH/xABAEAACAQICBwUEBgkEAwAAAAAAAQIDEQQFBgcSITFBURNhcYGRIjJCoRQVI5KisQgzUmJjcoLB0RYkQ+FT8PH/xAAaAQEAAgMBAAAAAAAAAAAAAAAAAQUDBAYC/8QAJhEBAAICAgECBwEBAAAAAAAAAAECAxEEEjEhQQUTMmGhsfAicf/aAAwDAQACEQMRAD8AnEAAAAAAAAAAAAAAAAAAAAAAAAAAAAAAAAAAAAAAAAAAAAAAAAAAAAAAAAAAAAAAAAAAAAAAAAFM5qmm20kt7b3JeZg8bpdSou1Nbb6+7Hy5swZuTiwRvJbTFkzUxxu86Z4Gk4vWNHCbnCMpfsxb+b5F5orpbW0kqzXYRjSjG8pqUnaXKO9b77/QwYufhy2itJnc/aWOnKx3nVf02oAG82QAAAAAAAAAAAAAAAAAAAAAAAAAAAAAAAAAAC1zHMqeVwc6jsuCS3yk+iXMZlmMMqpyqVHuXBc5PlFEa5tm882qOpUf8sfhiui/yVvP58cauq+tp/H/AFp8rlRhjUfUvM40iqZq3tPZpreoJ+yu9vmzWMbmzqezB2XN834dDwxuO7f2V7v5locvPbJbvkncypfW89r+sr3KcrqZzWhRp+9J73yiucn3L/3iTRlOVU8mowo0laMVvfOT5yfezC6DaN/UdDbqL7eok534xjyp/wB33+CNmOp4HF+TTtb6p/C64uD5de0+ZAAWLcAAAAAAAAAAAAAAAAAAAAAAAAAAAAAAAADzr144aMpzaUYpuTfBJHoaFprpB9Km8PTfsQf2jXxTXw+C/PwNXl8mvHxzefPtDBnzRip2li8/zyWdVdreqcbqnHour73/ANGt5hjNv2I8PifXuPTHYrsVZe8/kupizkP9ZbTkv5lQet7d7eVVzb9Xejv1nW+kVF9lSa2U+EqnFfd3PxcTVsvwM8zqwo01ec5KK6d7fcldvuROOUZXDJqNOhT92MbX5yfFyfe3dlt8P43zL97eI/bf4uHvbtPiF4ADo1uAAAAAAAAAAAAAAAAAAAAAAAAAFM6ip8Wl4tIiZ15FQKI1oz4NPwaZWImJ8G9gAJAAorVo4eMpyaUYpyk3wSSu2BhdLs9+pqNov7WpeMOqXOflf1aIvq1uyTk//pfZ7nEs6ryqu+z7sIv4YLgv7vvZr+OxHaPZXBfmchzM88nN6fTHj++6g5GX52T7Q8alR1W2+LKblNzJaPZPLPsRToRvZu85L4YL3pem5d7R5rSbTFYRFdzqG9asMg7GEsZNe1O8KV+UE/al5tW8I95vp54ehHCwjCCSjGKjFLgklZL0PQ6vBijFSKQvMWOMdYrAADMyAAAAAAAAAAAAAAAAAAAAAAAABHmlOAxORyqYj2q1Fty2vjhd8JrouF+G7kSGfGtrczV5PFpyadbsObDXNXVkJPS/EcuzX9Lf5su8JrDxeF5wa6NSX97fIzOm+gKwylicKrQ41KS4R/ej0Xdy8OEfNbO5nPZOPbjW14+8Km2KcM6SdlOtalVajiacofv0/tI+cePpc3TAZjSzSCnRnCcesGnbufR+Jz5cucvzOrlU1UozlCa5xfHua4SXczdwfEL09L+sflsY+Vavpb1dBmlaxc97CEcLB+1P26tuUE90fNq/hHvKNHNZlLGwccVanVjFy2l+rqbKvu/Zlu4c+XQj/Ms3lm1apWlxnJyt0XBR8kkvIz83l1th1jn6v6WXk54nHqnupxGI7KPe9y/yY65VXq9o+5bkedyjpXUK2saVXJZ1aZD9XYf6RNfaVrNX4qmvdXn73nHoR1otkj0gxVOjv2L7dVrlTj73ruj4yJ1hBU0kkkkrJLcklyLn4dg3M5J9vDf4mPc95VAAulkAAAAAAAAAAAAAAAAAAAAAAAAAAAAAPjVyKtYGiX1ZPtqS+zm+C4Rlx2P7rzXQlYt8fgYZlTnSqK8JRs+vc13p7/Iw58MZa9ZY8mOL11Lnm4uZLSTKJZJXnTnxUrX4KV98ZrxXzMVc5q+OaW1KmtWazqVVz4m4vcfLny54QquLlNzLaK5K9IMXSo79i+1VfSnHfL13R8ZI9VpNpise6YrMzqElassg+rMN2819pXtJX4qmvcXndy810NyPkYqCSSSSVkluSXQ+nUYscY6RWPZdUpFKxWAAGR7AAAAAAAAAAAAAAAAAAAAAAAAADT851s5Xkk50513OpBuMo0YTq2adnFyS2bp7uIG4AinHfpDYKj+qw+Jn3zdKlH5Sk/kYSt+kDisc7YXAwb5XdbEP0gogTiCCv9aaU51+pw06afOOHhSXrXufP9LaUZ1+uxUqafFSxLh+GgrE6G+a1tGPrrDKvTaVaj7W9qO3D4o7+a95ea5kTzi6bs/Xr3mfpaiMVjXtYrHJvnswnVl96cl+RVpVofPRpUltyqx2LRqSSUnKPvRlbde1muvqVvN4/aO8NPk4tx2hrlxco2hcpdK/Su5dYfSXMdB/9zQw67CcYqVWrSdSEkm3bajJOC7912u4+5Hlcs7xFKhH45Wk/wBmK3yl5RTJ1+iU+zVJRjsKKgo2ulFKyXoWnw/D2tOSfZt8Wm57S0/RHXTgs/2aeIthqz3e270JP92r8PhK3iyQ4yUt64ER6X6lqGY7VXBNUKr3uFr0JP8Al+Dy9DScu0qzbVdUVGqpdleypVr1MNJfwprfDyfii40sXSYNI0Q1tYHSjZpuXYYh7uyrNJSfSnU92fhufcbsncgfQAAAAAAAAAAAAAAAAAAAAAAAU1LtO3E5p1maH1NG8VOpvlRrVJTjLpKTcpU5d+9tdV4M6YMJpRo7S0ioVKNWN4yXmnyknyae9EwIy1SYvLM3gqFTC4WOMpxvd04N1Yr/AJItp718S81ue6W6NCFBWhGMV0ilFeiOXc6ynE6D4zY2pRqU5KpRqx3bSvumvya8Vw4znq+09hpfR9q0cRBJVqa4dFUj+6/k93Rv1A3JySPKdWwcjwqXJQTxNjE55Tp5rRnSq8HvT3XjJcJLw/yi5rwlLgYrF5VOuRMbjUmtopzbBPLasoNxkuKlDfF+H+CzuSRjNCXjFZtedywo6sWpJzqtxvwjGz8Npv8AsU+bgW7bp4aOTjTv/KvVxh1g1UxEl7Uvs6fdFO8n5tJf0kgUsbtmNwGSwwcVGK3JWXkZOlQ2S0w44xUisNulOldLiFRyLfMsno5xTlTrQhOElZxmlJPyZcwgesYmV7QvpbqSlh9qrl8rri6FR3XhCb/KXqYXR3WfmWg8/o+IU5wjudDFbSnFfw6u9pdPej0R0LsXMJpFobhdJ4bFenGX7L4Ti+sZLeiNJeeiesnA6XJRpVNitbfQrWhV79nlU/pb70jak7nNWm2rOpog3VpVqc6Sd1GpOFLERt0Ta2/Lf3F9ohroxmRbNPE3xNFbvtHbERXdU+LwlfxR5HRAMfkOd0tIsPSxNHa7OpHajtLZkt7TTXVNNeRkCAAAAAAAAAAAAAAAAAAAA+NXPoA0rWHoPDSvDuO6NWN5UZ292VuD6p8H68UjnzB4zE6IYvajeniKM3GUXvXfGS+KMl6pprkzracNtEWa2dXn11D6Vh4/7mnHgv8Algt+x4rl6c93ryNn0M0uo6XYdVae6atGrTbvKnO3DvT4p8133S2HYucs6LaT1tFMRGvR/lqU3dRnC++Eunc+T80+ldGtIqOktCGIoyvGS3p22oyXGElya/74NExKF86Vyh4e574rF08DHaqzhCPWpKNOPrJo1nMdaOU5bdSxdObXKgp4h+sE18ydjPfRj6sORxmWv3CUb9hh8RUfWo6dCPy2n8jVcy19Y7EX7GnhqK67M6815yaj+EjYnSNFI8sZjKOWrarVKVNdas4U1+Jo5uracZxpK9mNfGVL/BhlKEfSil8z2wWq/N86e08PKN/jxM4wfndufyG0pnzDWrlOXX/3MajXKhGdb8SWz8zWMx1/YejdYfC1p9HWnToL0jtv8jEZb+j7ia9nicVTgucaMJVH96TivkbZlmoXLsHZ1e3rP+JU2I/dpqP5kbkaDmWvjMMTupRw1FctmDqz+9UbX4TEPOs90t3RlmNWL5U1UpUvwKMDoLK9BsBk1uxw1CD/AGlTi5fee/5mbjRjHkQOb8v1M5tmb2pwpUb8XWqKU/SG0/mbXln6PKdnicXN9Y0IRgvvTcvyJntY+jYxuj+Q0tG6FPD0drs6cdmO09p8b3b57235mSAIAAAAAAAAAAAAAAAAAAAAAAPOtSVVWZ6ACCtbGraph6ksdhKcpKTviKdNOTv/AOWMVx/et49SN8uzzF5Xt08PUxNPba24UZVKbk1dK6jv5nXjVynsY3vZX68yRythdDM10ge0sLiZN/HXvDz2qrRs+W6h8xxlnWq0KK6JyrS9EkvmdCKKR9AiXLP0esLRs8RXr1XzUdijH5Jy+ZtuV6rMryqzhhaUpL4qqdaXrNs20DY8KGCp4VbMIxiuSilFeiPZRsfQQ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232" name="AutoShape 16" descr="data:image/jpeg;base64,/9j/4AAQSkZJRgABAQAAAQABAAD/2wCEAAkGBhISDxUUBxQWERQWFxQZFhQYGBIYFRgYFhoWGxQVGRgZJyoqIxkvIhYVIjshJCcrLDg4GiEyNjE2QSY3ODMBCQoKDgsOGg8PGDAkHyQsLDUzNTUsLDAqKjUuLCw0MCwtLCwsLC8pNS8tNTUsLzQpLCk0KiwsLCw0LCksLCwtNP/AABEIAEwAYQMBIgACEQEDEQH/xAAcAAEAAgIDAQAAAAAAAAAAAAAABQcEBgIDCAH/xAA+EAABAwIDBQQFCAsBAAAAAAABAAIDBBEGEjEFIUFRYQcicYEUMlJikRMjJENygrLwNEJTVJKhorGzwdEV/8QAGgEBAAMBAQEAAAAAAAAAAAAAAAIEBQMGAf/EACoRAAEEAQIEBAcAAAAAAAAAAAABAgMEESIxEhMysSFRgZFBYXGhwdHw/9oADAMBAAIRAxEAPwC8UREAREQBERAEREARQ+IsWU1Ey+0X94i7Y275HeDeXU2HVVFiftFqqslsRNPCd3ybCczh77xvPgLDhvXCWdkW+5Wmsxw9S+PkWPiXtKpaW7ID6RMLjIwjK08nv0HgLnoq1qMe7QqKqN8TnZmvaY6eLMGOI/UIG9194719bqOw3hWetkybObZrbZ5DujYOttT7o3+CunCuC6ehZ9GGeUiz5nAZz0Hst6DzuqzFlsLnZpTY6e0uelvczf8A1Jf3aX4x/wDUUmivmoEULtLGVFASKyojDgbFodmeCOBa25HmtZr+2Wlb+gxTTHgSGxt+Ljf+lQdIxm6nN8zGdTkQsBFUzO2aZ0zM0MUUOdgku6R7wwkB5Du6LgXPq8FbKRytk6VEUzJc8C5CIoLE+Maehb9NdmkIu2Jti93W3Bu71juU1VGplTo5yNTKkzPO1jS6dwY1ou5ziA0Aakk6BVjiztbO+PDY3aGocP8AGw/id5DitPxPjKornfSzkjBu2Ft8g5E+07qfIBQQ6LMmuKumMxrF9V0xe52VFQ6R5fUuL3uN3OcSXE9SVt+CuziSryy7QvFT6jg+Ue7yZ73w1uJ7A/ZfbLPiJtzqynOg5GXmfc058hZoHJSgqZ1yf31J1qOdcvt+zH2fs6KCNsdCwRsaLBo08ep6neslEWka4REQFDdomwfRdoP+SFo5bys5d4/ON8nX/iC1lXZ2qbC+XoTJELvpyZBzyW+dHhbvfcCpNYduPgkz5nnL0XLlymynwjmvQmCdqekbOgkcbuyBrvtR9x3ndpXnxSlNiepjpHUtM/JE57nG1w85g0Fmbgy4JsPaO9fas6RKuT7TsJAq8W2CysadqDIc0OwiJJd4dJrHGentP/kOPJVLU1L5HufVOL3uN3OcbuJ6ldQHJd1LSvlkbHSNL3uNmtGpP54+ahLM+Zfwc5rD7DsfY4wwue4NgaXOcQGtAuSToAOauLAnZy2mDZtrAPqNWt1bF4c3+9w0HM5mBcBMomCSrtJUuG93BgOrGf7dqfDctuWhWqpHqdv2NSpTSPW/fsERFeNIIiIAiIgPjmgizhcHULztinYnolZLAPVabx9Y3b2fAbvur0Uq57Ytg54Y6qEd6I5JOsbz3SfB34yqluPjjz8UKV6LmRZTdCpkRc4YXPcGwguc4gNaBcknQAc1ibnnUTPgcqWlfLI2OlaXvebNaNSfzx81d2BcDMoY89RZ9Q8d9/Bo/Zs6czx+AHDAOBW0UfylZZ1S8d46iMH6tp/uePgFt62a1blpxO37G/TqJEnE7fsERFdNAIiIAiIgCIiALH2hQsmifFVC7JGua4dHCx81kIgPNG0tnvgmkhqPWjcWnrbRw8RY+atzs4wJ6MwVG02/PuHdafqmnh9s8Tw053lp8L079qtqZm3kbE0gbsmdrrNkI9sDdrwG64WyqnDVSNyuX0KEFNsT1evp8giIrhfCIiAIiIAiIgCIiA//2Q=="/>
          <p:cNvSpPr>
            <a:spLocks noChangeAspect="1" noChangeArrowheads="1"/>
          </p:cNvSpPr>
          <p:nvPr/>
        </p:nvSpPr>
        <p:spPr bwMode="auto">
          <a:xfrm>
            <a:off x="63500" y="-355600"/>
            <a:ext cx="923925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44" name="43 Rectángulo"/>
          <p:cNvSpPr/>
          <p:nvPr/>
        </p:nvSpPr>
        <p:spPr>
          <a:xfrm>
            <a:off x="1115616" y="1916832"/>
            <a:ext cx="31216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1" indent="-185738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ü"/>
              <a:defRPr/>
            </a:pPr>
            <a:r>
              <a:rPr lang="es-ES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Metodología para dar seguimiento a las encuestas de Seminarios anteriores</a:t>
            </a:r>
            <a:r>
              <a:rPr lang="es-MX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. 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Responsable: BM y BID.</a:t>
            </a:r>
          </a:p>
          <a:p>
            <a:pPr marL="185738" lvl="1" indent="-185738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ü"/>
              <a:defRPr/>
            </a:pPr>
            <a:endParaRPr lang="es-MX" sz="1600" b="1" dirty="0" smtClean="0">
              <a:ea typeface="Verdana" pitchFamily="34" charset="0"/>
              <a:cs typeface="Verdana" pitchFamily="34" charset="0"/>
            </a:endParaRPr>
          </a:p>
          <a:p>
            <a:pPr marL="185738" lvl="1" indent="-185738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ü"/>
              <a:defRPr/>
            </a:pPr>
            <a:r>
              <a:rPr lang="es-MX" sz="1600" b="1" dirty="0" smtClean="0">
                <a:ea typeface="Verdana" pitchFamily="34" charset="0"/>
                <a:cs typeface="Verdana" pitchFamily="34" charset="0"/>
              </a:rPr>
              <a:t>Notas sobre administración de liquidez.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MX" sz="1600" b="1" dirty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Responsable: 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FMI.</a:t>
            </a:r>
          </a:p>
          <a:p>
            <a:pPr marL="185738" lvl="1" indent="-185738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ES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1600" b="1" dirty="0" err="1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Hosting</a:t>
            </a:r>
            <a:r>
              <a:rPr lang="es-ES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y sitio único para la web del FOTEGAL </a:t>
            </a:r>
            <a:r>
              <a:rPr lang="es-MX" sz="1600" b="1" dirty="0" smtClean="0">
                <a:ea typeface="Verdana" pitchFamily="34" charset="0"/>
                <a:cs typeface="Verdana" pitchFamily="34" charset="0"/>
              </a:rPr>
              <a:t>.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 Responsables: Tesorería de Colombia</a:t>
            </a:r>
            <a:r>
              <a:rPr lang="es-MX" sz="1600" b="1" dirty="0" smtClean="0">
                <a:solidFill>
                  <a:srgbClr val="00817E"/>
                </a:solidFill>
              </a:rPr>
              <a:t>.</a:t>
            </a:r>
          </a:p>
          <a:p>
            <a:pPr marL="185738" lvl="1" indent="-185738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ES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Bienes Públicos Regionales del BID.</a:t>
            </a:r>
            <a:r>
              <a:rPr lang="es-MX" sz="1600" b="1" dirty="0" smtClean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 Responsable:  BID</a:t>
            </a:r>
            <a:r>
              <a:rPr lang="es-MX" sz="1600" b="1" dirty="0" smtClean="0">
                <a:solidFill>
                  <a:srgbClr val="00817E"/>
                </a:solidFill>
              </a:rPr>
              <a:t>.</a:t>
            </a:r>
            <a:endParaRPr lang="es-ES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1600" b="1" dirty="0" smtClean="0">
              <a:solidFill>
                <a:srgbClr val="00817E"/>
              </a:solidFill>
            </a:endParaRPr>
          </a:p>
        </p:txBody>
      </p:sp>
      <p:cxnSp>
        <p:nvCxnSpPr>
          <p:cNvPr id="53" name="52 Conector recto"/>
          <p:cNvCxnSpPr/>
          <p:nvPr/>
        </p:nvCxnSpPr>
        <p:spPr>
          <a:xfrm>
            <a:off x="2162969" y="1556792"/>
            <a:ext cx="66967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8423920" y="7647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Imagen" descr="port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1073" y="3356992"/>
            <a:ext cx="1472927" cy="2406267"/>
          </a:xfrm>
          <a:prstGeom prst="rect">
            <a:avLst/>
          </a:prstGeom>
        </p:spPr>
      </p:pic>
      <p:sp>
        <p:nvSpPr>
          <p:cNvPr id="40" name="39 CuadroTexto"/>
          <p:cNvSpPr txBox="1"/>
          <p:nvPr/>
        </p:nvSpPr>
        <p:spPr>
          <a:xfrm>
            <a:off x="3262313" y="870803"/>
            <a:ext cx="1898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6666"/>
                </a:solidFill>
              </a:rPr>
              <a:t>Productos</a:t>
            </a:r>
            <a:endParaRPr lang="es-CO" sz="3200" b="1" dirty="0">
              <a:solidFill>
                <a:srgbClr val="006666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355976" y="4581128"/>
            <a:ext cx="3095749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Flecha derecha"/>
          <p:cNvSpPr/>
          <p:nvPr/>
        </p:nvSpPr>
        <p:spPr>
          <a:xfrm>
            <a:off x="4211739" y="2420888"/>
            <a:ext cx="2304477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1587817" cy="893147"/>
          </a:xfrm>
          <a:prstGeom prst="rect">
            <a:avLst/>
          </a:prstGeom>
        </p:spPr>
      </p:pic>
      <p:sp>
        <p:nvSpPr>
          <p:cNvPr id="49" name="48 Flecha derecha"/>
          <p:cNvSpPr/>
          <p:nvPr/>
        </p:nvSpPr>
        <p:spPr>
          <a:xfrm>
            <a:off x="4283968" y="3356992"/>
            <a:ext cx="857623" cy="5993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Flecha derecha"/>
          <p:cNvSpPr/>
          <p:nvPr/>
        </p:nvSpPr>
        <p:spPr>
          <a:xfrm>
            <a:off x="6804248" y="3429000"/>
            <a:ext cx="857623" cy="5993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jjgarcia\Downloads\1375826452_repor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CuadroTexto"/>
          <p:cNvSpPr txBox="1"/>
          <p:nvPr/>
        </p:nvSpPr>
        <p:spPr>
          <a:xfrm>
            <a:off x="6479704" y="2636912"/>
            <a:ext cx="2664296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MX" sz="1400" b="1" dirty="0" smtClean="0"/>
              <a:t>Se presenta una encuesta corta y los resultados de la metodología se mostraran en el V seminario</a:t>
            </a:r>
            <a:endParaRPr lang="es-MX" sz="1400" b="1" dirty="0"/>
          </a:p>
        </p:txBody>
      </p:sp>
      <p:pic>
        <p:nvPicPr>
          <p:cNvPr id="43" name="Picture 2" descr="C:\Users\jjgarcia\Downloads\1375826452_repor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4522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Flecha derecha"/>
          <p:cNvSpPr/>
          <p:nvPr/>
        </p:nvSpPr>
        <p:spPr>
          <a:xfrm>
            <a:off x="4427984" y="5517232"/>
            <a:ext cx="857623" cy="5993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Flecha derecha"/>
          <p:cNvSpPr/>
          <p:nvPr/>
        </p:nvSpPr>
        <p:spPr>
          <a:xfrm>
            <a:off x="6516216" y="5445224"/>
            <a:ext cx="857623" cy="5993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8</a:t>
            </a:fld>
            <a:endParaRPr lang="es-MX" sz="1400" dirty="0">
              <a:solidFill>
                <a:schemeClr val="bg1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0" y="-27384"/>
            <a:ext cx="9144000" cy="647676"/>
            <a:chOff x="0" y="-26988"/>
            <a:chExt cx="9144000" cy="647676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33" name="32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107504" y="692696"/>
            <a:ext cx="432048" cy="5544616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107504" y="692696"/>
            <a:ext cx="360040" cy="28803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79512" y="836712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539552" y="1888094"/>
            <a:ext cx="432048" cy="434921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39552" y="1772816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-144016" y="620688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51520" y="1585530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j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graphicFrame>
        <p:nvGraphicFramePr>
          <p:cNvPr id="47" name="Chart 1"/>
          <p:cNvGraphicFramePr/>
          <p:nvPr>
            <p:extLst>
              <p:ext uri="{D42A27DB-BD31-4B8C-83A1-F6EECF244321}">
                <p14:modId xmlns="" xmlns:p14="http://schemas.microsoft.com/office/powerpoint/2010/main" val="785689923"/>
              </p:ext>
            </p:extLst>
          </p:nvPr>
        </p:nvGraphicFramePr>
        <p:xfrm>
          <a:off x="1887554" y="5377594"/>
          <a:ext cx="2248439" cy="147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5" cstate="print"/>
          <a:srcRect l="19929" t="10621" r="20405" b="9723"/>
          <a:stretch>
            <a:fillRect/>
          </a:stretch>
        </p:blipFill>
        <p:spPr bwMode="auto">
          <a:xfrm>
            <a:off x="8388424" y="83671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80 Grupo"/>
          <p:cNvGrpSpPr/>
          <p:nvPr/>
        </p:nvGrpSpPr>
        <p:grpSpPr>
          <a:xfrm>
            <a:off x="683568" y="692696"/>
            <a:ext cx="8096940" cy="4668331"/>
            <a:chOff x="899592" y="4437112"/>
            <a:chExt cx="8096940" cy="4668331"/>
          </a:xfrm>
        </p:grpSpPr>
        <p:sp>
          <p:nvSpPr>
            <p:cNvPr id="42" name="41 Rectángulo"/>
            <p:cNvSpPr/>
            <p:nvPr/>
          </p:nvSpPr>
          <p:spPr>
            <a:xfrm>
              <a:off x="2051720" y="4581128"/>
              <a:ext cx="6696744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es-ES" sz="1600" b="1" dirty="0" smtClean="0">
                  <a:ea typeface="Verdana" pitchFamily="34" charset="0"/>
                  <a:cs typeface="Verdana" pitchFamily="34" charset="0"/>
                </a:rPr>
                <a:t>Taller sobre la implementación de la Cuenta Única  de Tesorería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. </a:t>
              </a:r>
              <a:r>
                <a:rPr lang="es-MX" sz="1600" b="1" dirty="0" smtClean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Responsable: BID.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Cartagena Colombia., 29 y 30 de noviembre de 2012.</a:t>
              </a: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defRPr/>
              </a:pPr>
              <a:endParaRPr lang="es-MX" sz="1600" b="1" dirty="0" smtClean="0">
                <a:ea typeface="Verdana" pitchFamily="34" charset="0"/>
                <a:cs typeface="Verdana" pitchFamily="34" charset="0"/>
              </a:endParaRP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es-ES" sz="1600" b="1" dirty="0" smtClean="0">
                  <a:ea typeface="Verdana" pitchFamily="34" charset="0"/>
                  <a:cs typeface="Verdana" pitchFamily="34" charset="0"/>
                </a:rPr>
                <a:t>Taller de intercambio de experiencias en la implantación del plan de continuidad de negocios en el área de Tesorería Pública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. </a:t>
              </a:r>
              <a:r>
                <a:rPr lang="es-MX" sz="1600" b="1" dirty="0" smtClean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Responsable: FMI y Ministerio de Economías y Finanzas de Perú.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	 Perú, Lima, 9 al 13 de abril de 2012.</a:t>
              </a: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endParaRPr lang="es-MX" sz="1600" b="1" dirty="0" smtClean="0">
                <a:ea typeface="Verdana" pitchFamily="34" charset="0"/>
                <a:cs typeface="Verdana" pitchFamily="34" charset="0"/>
              </a:endParaRP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es-ES" sz="1600" b="1" dirty="0" smtClean="0">
                  <a:ea typeface="Verdana" pitchFamily="34" charset="0"/>
                  <a:cs typeface="Verdana" pitchFamily="34" charset="0"/>
                </a:rPr>
                <a:t>Curso de Gestión de Tesorería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. </a:t>
              </a:r>
              <a:r>
                <a:rPr lang="es-MX" sz="1600" b="1" dirty="0" smtClean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Responsable: FMI.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Brasilia-Brasil, 4 y 8 de noviembre de 2013.</a:t>
              </a: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endParaRPr lang="es-MX" sz="1600" b="1" dirty="0">
                <a:ea typeface="Verdana" pitchFamily="34" charset="0"/>
                <a:cs typeface="Verdana" pitchFamily="34" charset="0"/>
              </a:endParaRP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en-US" sz="1600" b="1" dirty="0">
                  <a:ea typeface="Verdana" pitchFamily="34" charset="0"/>
                  <a:cs typeface="Verdana" pitchFamily="34" charset="0"/>
                </a:rPr>
                <a:t>Design, Sequencing, and Implementation of Public Financial Management Reforms (PFMR</a:t>
              </a:r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).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 </a:t>
              </a:r>
              <a:r>
                <a:rPr lang="es-MX" sz="1600" b="1" dirty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Responsable: FMI. </a:t>
              </a:r>
              <a:r>
                <a:rPr lang="es-MX" sz="1600" b="1" dirty="0">
                  <a:ea typeface="Verdana" pitchFamily="34" charset="0"/>
                  <a:cs typeface="Verdana" pitchFamily="34" charset="0"/>
                </a:rPr>
                <a:t>Octubre 2012/Brasilia,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Brasil</a:t>
              </a: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endParaRPr lang="es-MX" sz="1600" b="1" dirty="0">
                <a:ea typeface="Verdana" pitchFamily="34" charset="0"/>
                <a:cs typeface="Verdana" pitchFamily="34" charset="0"/>
              </a:endParaRP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es-MX" sz="1600" b="1" dirty="0">
                  <a:ea typeface="Verdana" pitchFamily="34" charset="0"/>
                  <a:cs typeface="Verdana" pitchFamily="34" charset="0"/>
                </a:rPr>
                <a:t>Sistemas de Administración </a:t>
              </a:r>
              <a:r>
                <a:rPr lang="es-MX" sz="1600" b="1" dirty="0" smtClean="0">
                  <a:ea typeface="Verdana" pitchFamily="34" charset="0"/>
                  <a:cs typeface="Verdana" pitchFamily="34" charset="0"/>
                </a:rPr>
                <a:t>Financiera.</a:t>
              </a:r>
              <a:r>
                <a:rPr lang="es-MX" sz="1600" b="1" dirty="0" smtClean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 </a:t>
              </a:r>
              <a:r>
                <a:rPr lang="es-MX" sz="1600" b="1" dirty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Responsable: </a:t>
              </a:r>
              <a:r>
                <a:rPr lang="es-MX" sz="1600" b="1" dirty="0" smtClean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FMI</a:t>
              </a:r>
              <a:r>
                <a:rPr lang="pt-BR" sz="1600" b="1" dirty="0">
                  <a:solidFill>
                    <a:srgbClr val="00817E"/>
                  </a:solidFill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600" b="1" dirty="0" err="1">
                  <a:ea typeface="Verdana" pitchFamily="34" charset="0"/>
                  <a:cs typeface="Verdana" pitchFamily="34" charset="0"/>
                </a:rPr>
                <a:t>Septiembre</a:t>
              </a:r>
              <a:r>
                <a:rPr lang="pt-BR" sz="1600" b="1" dirty="0">
                  <a:ea typeface="Verdana" pitchFamily="34" charset="0"/>
                  <a:cs typeface="Verdana" pitchFamily="34" charset="0"/>
                </a:rPr>
                <a:t> 2012; Rio de Janeiro Brasil</a:t>
              </a:r>
              <a:endParaRPr lang="es-MX" sz="1600" b="1" dirty="0">
                <a:ea typeface="Verdana" pitchFamily="34" charset="0"/>
                <a:cs typeface="Verdana" pitchFamily="34" charset="0"/>
              </a:endParaRP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endParaRPr lang="es-MX" sz="1600" b="1" dirty="0" smtClean="0">
                <a:ea typeface="Verdana" pitchFamily="34" charset="0"/>
                <a:cs typeface="Verdana" pitchFamily="34" charset="0"/>
              </a:endParaRPr>
            </a:p>
            <a:p>
              <a:pPr marL="271463" lvl="1" indent="-271463">
                <a:buClr>
                  <a:schemeClr val="tx2">
                    <a:lumMod val="75000"/>
                  </a:schemeClr>
                </a:buClr>
                <a:buSzPct val="140000"/>
                <a:buFont typeface="Wingdings" pitchFamily="2" charset="2"/>
                <a:buChar char="ü"/>
                <a:defRPr/>
              </a:pPr>
              <a:endParaRPr lang="es-MX" sz="1600" b="1" dirty="0" smtClean="0"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5" name="62 Grupo"/>
            <p:cNvGrpSpPr/>
            <p:nvPr/>
          </p:nvGrpSpPr>
          <p:grpSpPr>
            <a:xfrm>
              <a:off x="899592" y="4437112"/>
              <a:ext cx="1152128" cy="1080120"/>
              <a:chOff x="2256331" y="3815466"/>
              <a:chExt cx="1152128" cy="102814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9" name="48 Elipse"/>
              <p:cNvSpPr/>
              <p:nvPr/>
            </p:nvSpPr>
            <p:spPr>
              <a:xfrm>
                <a:off x="2256331" y="3815466"/>
                <a:ext cx="1152128" cy="102814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Elipse 4"/>
              <p:cNvSpPr/>
              <p:nvPr/>
            </p:nvSpPr>
            <p:spPr>
              <a:xfrm>
                <a:off x="2256331" y="3884008"/>
                <a:ext cx="1080119" cy="9386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kern="1200" dirty="0" smtClean="0"/>
                  <a:t>Capacitación</a:t>
                </a:r>
                <a:endParaRPr lang="es-MX" sz="1400" b="1" kern="1200" dirty="0"/>
              </a:p>
            </p:txBody>
          </p:sp>
        </p:grpSp>
        <p:cxnSp>
          <p:nvCxnSpPr>
            <p:cNvPr id="46" name="45 Conector recto"/>
            <p:cNvCxnSpPr/>
            <p:nvPr/>
          </p:nvCxnSpPr>
          <p:spPr>
            <a:xfrm>
              <a:off x="2123728" y="4509120"/>
              <a:ext cx="6696744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2299788" y="8986699"/>
              <a:ext cx="6696744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5" name="Chart 1"/>
          <p:cNvGraphicFramePr/>
          <p:nvPr>
            <p:extLst>
              <p:ext uri="{D42A27DB-BD31-4B8C-83A1-F6EECF244321}">
                <p14:modId xmlns="" xmlns:p14="http://schemas.microsoft.com/office/powerpoint/2010/main" val="3769369109"/>
              </p:ext>
            </p:extLst>
          </p:nvPr>
        </p:nvGraphicFramePr>
        <p:xfrm>
          <a:off x="4280010" y="5367457"/>
          <a:ext cx="2592288" cy="151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Chart 1"/>
          <p:cNvGraphicFramePr/>
          <p:nvPr>
            <p:extLst>
              <p:ext uri="{D42A27DB-BD31-4B8C-83A1-F6EECF244321}">
                <p14:modId xmlns="" xmlns:p14="http://schemas.microsoft.com/office/powerpoint/2010/main" val="656285696"/>
              </p:ext>
            </p:extLst>
          </p:nvPr>
        </p:nvGraphicFramePr>
        <p:xfrm>
          <a:off x="7020272" y="5104753"/>
          <a:ext cx="212372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7" name="56 Imagen" descr="sheraton_li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3764" y="5447787"/>
            <a:ext cx="1917897" cy="1246633"/>
          </a:xfrm>
          <a:prstGeom prst="rect">
            <a:avLst/>
          </a:prstGeom>
        </p:spPr>
      </p:pic>
      <p:pic>
        <p:nvPicPr>
          <p:cNvPr id="58" name="57 Imagen" descr="Evento_CU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0839" y="5545966"/>
            <a:ext cx="2221696" cy="1249704"/>
          </a:xfrm>
          <a:prstGeom prst="rect">
            <a:avLst/>
          </a:prstGeom>
        </p:spPr>
      </p:pic>
      <p:pic>
        <p:nvPicPr>
          <p:cNvPr id="60" name="59 Imagen" descr="BRASIL_ESPANOL_con_Roraima_en_color_igu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50" y="5242283"/>
            <a:ext cx="1882901" cy="166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5556706" y="2347277"/>
            <a:ext cx="3240360" cy="24314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ES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Diseño conceptual e implementación de la Cuenta Única de Tesorería. </a:t>
            </a: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ES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ES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ES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MX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Estudio de </a:t>
            </a:r>
            <a:r>
              <a:rPr lang="es-MX" sz="1600" b="1" dirty="0" smtClean="0">
                <a:ea typeface="Verdana" pitchFamily="34" charset="0"/>
                <a:cs typeface="Verdana" pitchFamily="34" charset="0"/>
              </a:rPr>
              <a:t>Leyes de Tesorería. </a:t>
            </a:r>
            <a:endParaRPr lang="es-MX" sz="1600" b="1" dirty="0" smtClean="0">
              <a:solidFill>
                <a:srgbClr val="00817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408738"/>
            <a:ext cx="8101013" cy="476250"/>
          </a:xfrm>
          <a:prstGeom prst="rect">
            <a:avLst/>
          </a:prstGeom>
          <a:solidFill>
            <a:srgbClr val="35A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027988" y="6408738"/>
            <a:ext cx="1116012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5FCC6ACD-52DB-4915-B69E-6BFF025098C3}" type="slidenum">
              <a:rPr lang="es-MX" sz="1400" smtClean="0">
                <a:solidFill>
                  <a:schemeClr val="bg1"/>
                </a:solidFill>
              </a:rPr>
              <a:pPr/>
              <a:t>9</a:t>
            </a:fld>
            <a:endParaRPr lang="es-MX" sz="1400" dirty="0">
              <a:solidFill>
                <a:schemeClr val="bg1"/>
              </a:solidFill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0" y="-27384"/>
            <a:ext cx="9144000" cy="647676"/>
            <a:chOff x="0" y="-26988"/>
            <a:chExt cx="9144000" cy="647676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1546225" y="-1588"/>
              <a:ext cx="1233488" cy="6175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2779713" y="-1588"/>
              <a:ext cx="2001837" cy="61436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546225" y="541338"/>
              <a:ext cx="6842125" cy="74612"/>
            </a:xfrm>
            <a:prstGeom prst="rect">
              <a:avLst/>
            </a:prstGeom>
            <a:solidFill>
              <a:srgbClr val="96969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781550" y="-26988"/>
              <a:ext cx="461963" cy="320676"/>
            </a:xfrm>
            <a:prstGeom prst="rect">
              <a:avLst/>
            </a:prstGeom>
            <a:solidFill>
              <a:srgbClr val="C0C0C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243513" y="-22225"/>
              <a:ext cx="1901825" cy="641350"/>
            </a:xfrm>
            <a:prstGeom prst="rect">
              <a:avLst/>
            </a:prstGeom>
            <a:solidFill>
              <a:srgbClr val="96969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7143750" y="-25400"/>
              <a:ext cx="307975" cy="6413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-1588"/>
              <a:ext cx="1547813" cy="620713"/>
            </a:xfrm>
            <a:prstGeom prst="rect">
              <a:avLst/>
            </a:prstGeom>
            <a:solidFill>
              <a:srgbClr val="00A29E">
                <a:alpha val="78038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endParaRPr lang="es-MX" sz="3600" b="1">
                <a:latin typeface="EurekaSans-MediumCaps" pitchFamily="50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7451725" y="-1588"/>
              <a:ext cx="936625" cy="62071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781550" y="250825"/>
              <a:ext cx="461963" cy="361950"/>
            </a:xfrm>
            <a:prstGeom prst="rect">
              <a:avLst/>
            </a:prstGeom>
            <a:solidFill>
              <a:srgbClr val="808080">
                <a:alpha val="6117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33" name="32 Imagen"/>
            <p:cNvPicPr/>
            <p:nvPr/>
          </p:nvPicPr>
          <p:blipFill>
            <a:blip r:embed="rId3" cstate="print"/>
            <a:srcRect l="8843" t="22596" r="55041" b="33620"/>
            <a:stretch>
              <a:fillRect/>
            </a:stretch>
          </p:blipFill>
          <p:spPr bwMode="auto">
            <a:xfrm>
              <a:off x="7452320" y="0"/>
              <a:ext cx="169168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107504" y="692696"/>
            <a:ext cx="432048" cy="5544616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107504" y="692696"/>
            <a:ext cx="360040" cy="28803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79512" y="836712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-144016" y="620688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39552" y="1888094"/>
            <a:ext cx="432048" cy="4349218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39552" y="1772816"/>
            <a:ext cx="432048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51520" y="1585530"/>
            <a:ext cx="1008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j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1000" dirty="0" smtClean="0">
              <a:solidFill>
                <a:schemeClr val="bg1"/>
              </a:solidFill>
            </a:endParaRPr>
          </a:p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algn="ctr"/>
            <a:endParaRPr lang="es-MX" sz="500" dirty="0" smtClean="0">
              <a:solidFill>
                <a:schemeClr val="bg1"/>
              </a:solidFill>
            </a:endParaRP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259632" y="2242314"/>
            <a:ext cx="3240360" cy="38164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Costos de Tesorería (definición, metodología, identificación, cuantificación de indicadores</a:t>
            </a:r>
            <a:r>
              <a:rPr lang="es-MX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).</a:t>
            </a: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MX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ea typeface="Verdana" pitchFamily="34" charset="0"/>
                <a:cs typeface="Verdana" pitchFamily="34" charset="0"/>
              </a:rPr>
              <a:t>Tablero de control de Costos de Tesorería. </a:t>
            </a:r>
            <a:r>
              <a:rPr lang="es-MX" sz="1600" b="1" dirty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Responsable: BM.</a:t>
            </a: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MX" sz="1600" b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r>
              <a:rPr lang="es-MX" sz="1600" b="1" dirty="0">
                <a:ea typeface="Verdana" pitchFamily="34" charset="0"/>
                <a:cs typeface="Verdana" pitchFamily="34" charset="0"/>
              </a:rPr>
              <a:t>Diagnósticos sobre los perfiles de los Tesoreros Generales miembros del FOTEGAL.</a:t>
            </a:r>
            <a:r>
              <a:rPr lang="es-MX" sz="1600" b="1" dirty="0">
                <a:solidFill>
                  <a:srgbClr val="00817E"/>
                </a:solidFill>
                <a:ea typeface="Verdana" pitchFamily="34" charset="0"/>
                <a:cs typeface="Verdana" pitchFamily="34" charset="0"/>
              </a:rPr>
              <a:t> Responsable: BM.</a:t>
            </a:r>
            <a:endParaRPr lang="es-MX" sz="1600" dirty="0">
              <a:ea typeface="Verdana" pitchFamily="34" charset="0"/>
              <a:cs typeface="Verdana" pitchFamily="34" charset="0"/>
            </a:endParaRPr>
          </a:p>
          <a:p>
            <a:pPr marL="185738" lvl="1" indent="-185738" algn="just">
              <a:spcBef>
                <a:spcPts val="1200"/>
              </a:spcBef>
              <a:buClr>
                <a:srgbClr val="960000"/>
              </a:buClr>
              <a:buFont typeface="Wingdings" pitchFamily="2" charset="2"/>
              <a:buChar char="ü"/>
              <a:defRPr/>
            </a:pPr>
            <a:endParaRPr lang="es-MX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5" name="56 Grupo"/>
          <p:cNvGrpSpPr/>
          <p:nvPr/>
        </p:nvGrpSpPr>
        <p:grpSpPr>
          <a:xfrm>
            <a:off x="696832" y="728700"/>
            <a:ext cx="1080120" cy="1080120"/>
            <a:chOff x="2968562" y="161306"/>
            <a:chExt cx="1080120" cy="10801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49 Elipse"/>
            <p:cNvSpPr/>
            <p:nvPr/>
          </p:nvSpPr>
          <p:spPr>
            <a:xfrm>
              <a:off x="2968562" y="161306"/>
              <a:ext cx="1080120" cy="1080120"/>
            </a:xfrm>
            <a:prstGeom prst="ellipse">
              <a:avLst/>
            </a:prstGeom>
            <a:solidFill>
              <a:srgbClr val="96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ipse 4"/>
            <p:cNvSpPr/>
            <p:nvPr/>
          </p:nvSpPr>
          <p:spPr>
            <a:xfrm>
              <a:off x="3112578" y="233314"/>
              <a:ext cx="792088" cy="936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b="1" kern="1200" dirty="0" smtClean="0"/>
            </a:p>
          </p:txBody>
        </p:sp>
      </p:grpSp>
      <p:cxnSp>
        <p:nvCxnSpPr>
          <p:cNvPr id="46" name="45 Conector recto"/>
          <p:cNvCxnSpPr/>
          <p:nvPr/>
        </p:nvCxnSpPr>
        <p:spPr>
          <a:xfrm>
            <a:off x="1907704" y="1694341"/>
            <a:ext cx="66967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907704" y="836712"/>
            <a:ext cx="66967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6785298" y="94648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122833" y="980728"/>
            <a:ext cx="3573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6666"/>
                </a:solidFill>
              </a:rPr>
              <a:t>Próximos productos</a:t>
            </a:r>
            <a:endParaRPr lang="es-CO" sz="3200" b="1" dirty="0">
              <a:solidFill>
                <a:srgbClr val="006666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655623" y="242088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7938120" y="28316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 cstate="print"/>
          <a:srcRect l="19929" t="10621" r="20405" b="9723"/>
          <a:stretch>
            <a:fillRect/>
          </a:stretch>
        </p:blipFill>
        <p:spPr bwMode="auto">
          <a:xfrm>
            <a:off x="7938120" y="529859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Flecha derecha"/>
          <p:cNvSpPr/>
          <p:nvPr/>
        </p:nvSpPr>
        <p:spPr>
          <a:xfrm>
            <a:off x="4523327" y="428145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0354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792</Words>
  <Application>Microsoft Office PowerPoint</Application>
  <PresentationFormat>On-screen Show (4:3)</PresentationFormat>
  <Paragraphs>222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maria_hernandezv</dc:creator>
  <cp:lastModifiedBy>Andrea Varea</cp:lastModifiedBy>
  <cp:revision>82</cp:revision>
  <dcterms:created xsi:type="dcterms:W3CDTF">2012-08-03T21:14:00Z</dcterms:created>
  <dcterms:modified xsi:type="dcterms:W3CDTF">2015-06-01T20:25:14Z</dcterms:modified>
</cp:coreProperties>
</file>