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86" r:id="rId3"/>
    <p:sldId id="288" r:id="rId4"/>
    <p:sldId id="290" r:id="rId5"/>
    <p:sldId id="280" r:id="rId6"/>
    <p:sldId id="263" r:id="rId7"/>
    <p:sldId id="281" r:id="rId8"/>
    <p:sldId id="282" r:id="rId9"/>
    <p:sldId id="283" r:id="rId10"/>
  </p:sldIdLst>
  <p:sldSz cx="6858000" cy="9144000" type="overhead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8" y="-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3A547-B063-4C0A-8FAC-2C025126D65B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554B9-A5A6-4971-B0D4-2B0EC32D28C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210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754C-0EC3-4DB7-8268-C603036CDB6E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043B-8DA0-400C-9314-B7CCEEB4F79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215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3043B-8DA0-400C-9314-B7CCEEB4F79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FF6C-0DCC-470F-8207-68A5E98EF552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B62E-D834-470B-A48B-CD00CCFCADC8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AE99-2E63-4487-A6DA-D1EAC62ABAC7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9CC2-9108-4631-AEAF-BF658B564A4C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D3BA-F61C-413C-AB39-5495DDF7D700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2A66-E6F2-46B4-BB90-1CADFA3D9739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8983-6083-470D-A5FF-E56914E600A4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7CE6-E567-4742-9573-A64F97FC9185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B882-1353-4805-BD82-980981F3DDE5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C19F-8934-4543-9C99-45CDBB955DD0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3157-1CED-4D0D-88BE-E90DC429C617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78280-CAFC-472C-984D-81BA8A3E166C}" type="datetime1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86BF-FB4E-452E-B58D-218B6560D03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1785918"/>
            <a:ext cx="6172200" cy="63823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1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/>
          </a:p>
        </p:txBody>
      </p:sp>
      <p:pic>
        <p:nvPicPr>
          <p:cNvPr id="4" name="1 Imagen"/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11" name="10 Rectángulo"/>
          <p:cNvSpPr/>
          <p:nvPr/>
        </p:nvSpPr>
        <p:spPr>
          <a:xfrm>
            <a:off x="714356" y="1643042"/>
            <a:ext cx="54292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VINCULACION </a:t>
            </a:r>
          </a:p>
          <a:p>
            <a:pPr algn="ctr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INTERINSTITUCIONAL DE LA</a:t>
            </a: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TESORERIA DE LA NACION (MF) </a:t>
            </a: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 </a:t>
            </a: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BANCO CENTRAL DEL</a:t>
            </a: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ECUADOR (BCE)</a:t>
            </a:r>
          </a:p>
          <a:p>
            <a:pPr algn="ctr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900" b="1" smtClean="0"/>
              <a:t>GOBIERNO NACIONAL DE 		</a:t>
            </a:r>
            <a:br>
              <a:rPr lang="es-ES" sz="900" b="1" smtClean="0"/>
            </a:br>
            <a:r>
              <a:rPr lang="es-ES" sz="900" b="1" smtClean="0"/>
              <a:t>LA REPUBLICA DEL ECUADOR</a:t>
            </a:r>
            <a:r>
              <a:rPr lang="es-ES" sz="1000" b="1" smtClean="0"/>
              <a:t>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071670"/>
            <a:ext cx="6172200" cy="67151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04" y="1571605"/>
          <a:ext cx="5857916" cy="716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457361">
                <a:tc>
                  <a:txBody>
                    <a:bodyPr/>
                    <a:lstStyle/>
                    <a:p>
                      <a:pPr algn="ctr"/>
                      <a:r>
                        <a:rPr lang="es-ES" sz="1200" baseline="0" dirty="0" smtClean="0">
                          <a:latin typeface="Arial" pitchFamily="34" charset="0"/>
                          <a:cs typeface="Arial" pitchFamily="34" charset="0"/>
                        </a:rPr>
                        <a:t>TESORERIA DE LA NACION (TN)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 smtClean="0">
                          <a:latin typeface="Arial" pitchFamily="34" charset="0"/>
                          <a:cs typeface="Arial" pitchFamily="34" charset="0"/>
                        </a:rPr>
                        <a:t>BANCO CENTRAL DEL ECUADOR (BCE)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35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CONSTITUCION DE LA REPUBLICA DEL ECUADOR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endParaRPr lang="es-ES" sz="10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Art. 299.- </a:t>
                      </a:r>
                      <a:r>
                        <a:rPr lang="es-EC" sz="10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Presupuesto General del Estado se gestionará a través de una Cuenta Única del Tesoro Nacional abierta en el Banco Central, </a:t>
                      </a:r>
                    </a:p>
                    <a:p>
                      <a:pPr algn="just"/>
                      <a:endParaRPr lang="es-EC" sz="100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C" sz="10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el Banco Central se crearán cuentas especiales para el manejo de los depósitos de las empresas públicas y los gobiernos autónomos descentralizados. </a:t>
                      </a:r>
                    </a:p>
                    <a:p>
                      <a:pPr algn="just"/>
                      <a:endParaRPr lang="es-EC" sz="100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C" sz="10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recursos públicos se manejarán en la banca pública,. </a:t>
                      </a:r>
                      <a:endParaRPr lang="es-ES" sz="1000" b="1" i="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8285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CODIGO ORGANICO DE PLANIFICACION Y FINANZAS PUBLICAS (COPLAFIP)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endParaRPr lang="es-ES" sz="10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Art. 161.- Sistema Único de Cuentas.- </a:t>
                      </a: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Sistema Único de Cuentas está conformado por: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0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Cuenta Única del Tesoro Nacional;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Subcuentas de los Gobiernos Autónomos Descentralizados (GADS);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Cuentas de la Seguridad Social;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Cuentas de las empresas públicas; y,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Cuentas de la banca pública. </a:t>
                      </a:r>
                      <a:endParaRPr lang="es-ES" sz="10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0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Art. 166.-  Manejo de la liquidez.-  </a:t>
                      </a:r>
                      <a:r>
                        <a:rPr lang="es-ES" sz="1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ente rector de las finanzas públicas manejará  y administrará los excedentes de liquidez de la Cuenta Única del Tesoro Nacional. </a:t>
                      </a:r>
                      <a:endParaRPr lang="es-ES" sz="1000" b="1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3855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NORMAS TECNICAS DE TESORERIA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endParaRPr lang="es-ES" sz="10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4.4.1 OBLIGATORIEDAD.- </a:t>
                      </a:r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Toda entidad y organismo del Sector Público mantendrá en el depositario oficial de los fondos públicos sus saldos en una o las cuentas que fueren necesarias.</a:t>
                      </a:r>
                    </a:p>
                    <a:p>
                      <a:pPr algn="just"/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consecuencia ninguna institución pública podrá aperturar cuentas fuera del depositario oficial de los fondos públicos.</a:t>
                      </a:r>
                      <a:endParaRPr lang="es-ES" sz="1000" b="1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867410">
                <a:tc>
                  <a:txBody>
                    <a:bodyPr/>
                    <a:lstStyle/>
                    <a:p>
                      <a:pPr algn="ctr"/>
                      <a:r>
                        <a:rPr lang="es-EC" sz="10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LEY ORGANICA DE REGIMEN MONETARIO Y BANCO DEL ESTADO</a:t>
                      </a:r>
                    </a:p>
                    <a:p>
                      <a:pPr algn="ctr"/>
                      <a:endParaRPr lang="es-EC" sz="10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C" sz="10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Art. 75.- </a:t>
                      </a:r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Banco Central del Ecuador es depositario de los fondos del sector público. </a:t>
                      </a:r>
                    </a:p>
                    <a:p>
                      <a:pPr algn="just"/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EC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Banco Central del Ecuador, puede celebrar convenios de corresponsalía con las demás instituciones del sistema financiero del país, para la recaudación, cobro y pago de fondos públicos y para las demás operaciones bancarias.</a:t>
                      </a:r>
                      <a:endParaRPr lang="es-ES" sz="10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642918" y="1214414"/>
            <a:ext cx="5429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VINCULACION LEGAL INTERINSTITUCIONAL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900" b="1" smtClean="0"/>
              <a:t>GOBIERNO NACIONAL DE 		</a:t>
            </a:r>
            <a:br>
              <a:rPr lang="es-ES" sz="900" b="1" smtClean="0"/>
            </a:br>
            <a:r>
              <a:rPr lang="es-ES" sz="900" b="1" smtClean="0"/>
              <a:t>LA REPUBLICA DEL ECUADOR</a:t>
            </a:r>
            <a:r>
              <a:rPr lang="es-ES" sz="1000" b="1" smtClean="0"/>
              <a:t>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071670"/>
            <a:ext cx="6172200" cy="6096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04" y="1785916"/>
          <a:ext cx="5929354" cy="6429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677"/>
                <a:gridCol w="2964677"/>
              </a:tblGrid>
              <a:tr h="617428"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TESORERIA DE LA NACION (MF)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BANCO CENTRAL DEL ECUADOR (BCE)</a:t>
                      </a:r>
                      <a:endParaRPr lang="es-ES" sz="1900" dirty="0"/>
                    </a:p>
                  </a:txBody>
                  <a:tcPr/>
                </a:tc>
              </a:tr>
              <a:tr h="58119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C" sz="1200" b="1" kern="1200" cap="all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Administrador del Sistema único de   Cuentas</a:t>
                      </a:r>
                      <a:r>
                        <a:rPr lang="es-EC" sz="1200" kern="1200" cap="all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C" sz="11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C" sz="11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Disponer la apertura, cierre y actualización  de cuentas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Disponer las transferencias y pagos de obligaciones solicitadas  por las instituciones del PGE a través de la herramienta informática eSigef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Disponer inversiones  de  excedentes de la  CUT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Financiar con el rendimiento de las inversiones el PGE: Sector Salud y Educación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Custodiar las acciones y títulos valores que se generen en la gestión pública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Pagar por los servicios bancarios , en conformidad con las regulaciones del Directorio del BCE.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Aplicar regulaciones del BCE en temas de cuentas de recaudación y fondos</a:t>
                      </a:r>
                      <a:endParaRPr lang="es-ES" sz="11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C" sz="1200" b="1" kern="1200" cap="all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Depositario Oficial de Recursos Públicos Y AGENTE FINANCIERO DEL ESTADO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EC" sz="1100" b="1" kern="1200" cap="all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Ejecutar la apertura cierre y actualización de cuentas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Utilizar el SPI para acreditación en cuentas institucionales (GADS), cuentas de beneficiarios públicos o proveedores en el Sistema Financiero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Colocar valores para inversiones de  manera que 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garanticen en su orden, la seguridad, liquidez y rentabilidad</a:t>
                      </a: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Acreditar los rendimientos de inversiones financieras en la CUT 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Custodiar títulos valores cartulares y registrar los desmaterializados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b="1" kern="1200" cap="all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Determinar costos por servicios bancarios a través de regulaciones del Directorio BCE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Emitir regulaciones para el Sistema Financiero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714356" y="1357290"/>
            <a:ext cx="5429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COMPETENCIAS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1000" b="1" smtClean="0"/>
              <a:t/>
            </a:r>
            <a:br>
              <a:rPr lang="es-ES" sz="1000" b="1" smtClean="0"/>
            </a:br>
            <a:r>
              <a:rPr lang="es-ES" sz="900" b="1" smtClean="0"/>
              <a:t>GOBIERNO NACIONAL DE 		</a:t>
            </a:r>
            <a:br>
              <a:rPr lang="es-ES" sz="900" b="1" smtClean="0"/>
            </a:br>
            <a:r>
              <a:rPr lang="es-ES" sz="900" b="1" smtClean="0"/>
              <a:t>LA REPUBLICA DEL ECUADOR</a:t>
            </a:r>
            <a:r>
              <a:rPr lang="es-ES" sz="1000" b="1" smtClean="0"/>
              <a:t>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071670"/>
            <a:ext cx="6172200" cy="6096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sz="1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604" y="1785917"/>
          <a:ext cx="5929354" cy="6849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677"/>
                <a:gridCol w="2964677"/>
              </a:tblGrid>
              <a:tr h="285753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900" dirty="0"/>
                    </a:p>
                  </a:txBody>
                  <a:tcPr/>
                </a:tc>
              </a:tr>
              <a:tr h="6468625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endParaRPr lang="es-EC" sz="11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REUNIONES REGULARES DE ALTO NIVEL</a:t>
                      </a:r>
                    </a:p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endParaRPr lang="es-EC" sz="11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C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Conformados por:</a:t>
                      </a:r>
                    </a:p>
                    <a:p>
                      <a:pPr algn="just"/>
                      <a:endParaRPr lang="es-EC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Comité de Deuda y Financiamiento.-</a:t>
                      </a: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C" sz="12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el Ecuador </a:t>
                      </a:r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(El</a:t>
                      </a: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Tesoro Nacional </a:t>
                      </a:r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participa</a:t>
                      </a: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 este Comité),  </a:t>
                      </a:r>
                      <a:r>
                        <a:rPr lang="es-EC" sz="12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</a:t>
                      </a: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C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ompuesto por: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es-EC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Presidente(a) de la República o su delegado, quien lo presidirá; 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el Ministro(a) a cargo de las finanzas públicas o su delegado y;</a:t>
                      </a:r>
                    </a:p>
                    <a:p>
                      <a:pPr algn="just">
                        <a:buFont typeface="Wingdings" pitchFamily="2" charset="2"/>
                        <a:buChar char="ü"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el Secretario(a) Nacional de Planificación y Desarrollo o su delegado.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EC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Directorio del BCE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el que el Ministro de Finanzas es miembro permanente.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Entre los temas inherentes al Tesoro Nacional, se aprueban  cuentas corrientes por exención  en el exterior y en el sistema financiero nacional previa autorización del  Ministro de Finanzas </a:t>
                      </a:r>
                      <a:r>
                        <a:rPr lang="es-MX" sz="12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(dentro del país, cuando el BCE no pueda prestar algún tipo de servicios).</a:t>
                      </a:r>
                      <a:endParaRPr lang="es-ES" sz="1200" b="1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EC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MECANISMOS A  NIVEL DE GRUPOS DE TRABAJO OPERACIONALES </a:t>
                      </a:r>
                    </a:p>
                    <a:p>
                      <a:pPr algn="ctr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Existen grupos de trabajo a nivel operativo para: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Implementar el Convenio de Interoperabilidad entre las instituciones, para mejorar el nivel de servicios, a través de la interacción de los sistemas informáticos   del Ministerio de Finanzas  y del  BCE. Entre ellos se pueden detallar los siguientes ejemplos: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BDF (Estados bancarios en línea),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Pex, (Interoperabilidad para Pagos al exterior), entre el sistema eSIGEF (MF) y el SPI (BCE).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Buzón del BCE (Intercambio de información de las bases de datos).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None/>
                      </a:pPr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None/>
                      </a:pP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  Intercambio de  Pronósticos de Flujos de Caja para fines de inversión. (En proceso)</a:t>
                      </a:r>
                      <a:endParaRPr lang="es-ES" sz="11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EC" sz="1100" b="1" kern="1200" cap="all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714356" y="1357290"/>
            <a:ext cx="5429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MECANISMOS INSTITUCIONALES DE INTERACCION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/>
              <a:t/>
            </a:r>
            <a:br>
              <a:rPr lang="es-ES" sz="1000" b="1" dirty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643050" y="1571604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PAGOS INTERNOS</a:t>
            </a:r>
            <a:endParaRPr lang="es-ES" sz="1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57298" y="1857356"/>
            <a:ext cx="4071966" cy="63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/>
              <a:t/>
            </a:r>
            <a:br>
              <a:rPr lang="es-ES" sz="1000" b="1" dirty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643050" y="1571604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PAGOS AL EXTERIOR</a:t>
            </a:r>
            <a:endParaRPr lang="es-ES" sz="1000" b="1" dirty="0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643049" y="1928794"/>
            <a:ext cx="3727639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/>
              <a:t/>
            </a:r>
            <a:br>
              <a:rPr lang="es-ES" sz="1000" b="1" dirty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643050" y="1357290"/>
            <a:ext cx="37147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TRANSFERENCIAS  DE RECURSOS FISCALES A GADS</a:t>
            </a:r>
            <a:endParaRPr lang="es-ES" sz="1000" b="1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57298" y="1785918"/>
            <a:ext cx="421484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/>
              <a:t/>
            </a:r>
            <a:br>
              <a:rPr lang="es-ES" sz="1000" b="1" dirty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500174" y="1428728"/>
            <a:ext cx="3429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PAGOS DE DEUDA PUBLICA</a:t>
            </a:r>
            <a:endParaRPr lang="es-ES" sz="1000" b="1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8" y="1857356"/>
            <a:ext cx="350046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086496" cy="991107"/>
          </a:xfrm>
        </p:spPr>
        <p:txBody>
          <a:bodyPr>
            <a:normAutofit/>
          </a:bodyPr>
          <a:lstStyle/>
          <a:p>
            <a:pPr algn="l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1000" b="1" dirty="0"/>
              <a:t/>
            </a:r>
            <a:br>
              <a:rPr lang="es-ES" sz="1000" b="1" dirty="0"/>
            </a:br>
            <a:r>
              <a:rPr lang="es-ES" sz="900" b="1" dirty="0" smtClean="0"/>
              <a:t>GOBIERNO NACIONAL DE 		</a:t>
            </a:r>
            <a:br>
              <a:rPr lang="es-ES" sz="900" b="1" dirty="0" smtClean="0"/>
            </a:br>
            <a:r>
              <a:rPr lang="es-ES" sz="900" b="1" dirty="0" smtClean="0"/>
              <a:t>LA REPUBLICA DEL ECUADOR</a:t>
            </a:r>
            <a:r>
              <a:rPr lang="es-ES" sz="1000" b="1" dirty="0" smtClean="0"/>
              <a:t>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1500166"/>
            <a:ext cx="6086496" cy="72152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000" b="1" dirty="0" smtClean="0">
                <a:latin typeface="Arial" pitchFamily="34" charset="0"/>
                <a:cs typeface="Arial" pitchFamily="34" charset="0"/>
              </a:rPr>
              <a:t>RECAUDACION DE INGRESOS DEL PRESUPUESTO GENERAL DEL ESTADO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400" b="1" dirty="0"/>
          </a:p>
        </p:txBody>
      </p:sp>
      <p:pic>
        <p:nvPicPr>
          <p:cNvPr id="4" name="1 Imagen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28671" y="357160"/>
            <a:ext cx="357190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F_horiz_linea_doc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55" y="500034"/>
            <a:ext cx="2214578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572009" y="500033"/>
            <a:ext cx="18573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Av. 10 de Agosto y J. Washington </a:t>
            </a:r>
          </a:p>
          <a:p>
            <a:r>
              <a:rPr lang="en-US" sz="900" dirty="0" err="1"/>
              <a:t>Telfs</a:t>
            </a:r>
            <a:r>
              <a:rPr lang="en-US" sz="900" dirty="0"/>
              <a:t>.:    3998300 – 3998400               </a:t>
            </a:r>
            <a:r>
              <a:rPr lang="en-US" sz="900" dirty="0" smtClean="0"/>
              <a:t>    …………3998400 </a:t>
            </a:r>
            <a:r>
              <a:rPr lang="en-US" sz="900" dirty="0"/>
              <a:t>– 3998600 </a:t>
            </a:r>
            <a:endParaRPr lang="es-ES" sz="900" dirty="0"/>
          </a:p>
          <a:p>
            <a:r>
              <a:rPr lang="en-US" sz="900" dirty="0"/>
              <a:t>………...Ext: 1301</a:t>
            </a:r>
            <a:endParaRPr lang="es-ES" sz="900" dirty="0"/>
          </a:p>
          <a:p>
            <a:r>
              <a:rPr lang="en-US" sz="900" dirty="0"/>
              <a:t>          </a:t>
            </a:r>
            <a:r>
              <a:rPr lang="en-US" sz="900" dirty="0" smtClean="0"/>
              <a:t>www.finanzas.gob.ec</a:t>
            </a:r>
            <a:endParaRPr lang="es-ES" sz="9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86BF-FB4E-452E-B58D-218B6560D036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588" y="1857356"/>
            <a:ext cx="254476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879</Words>
  <Application>Microsoft Office PowerPoint</Application>
  <PresentationFormat>Transparencia</PresentationFormat>
  <Paragraphs>174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  <vt:lpstr>  GOBIERNO NACIONAL DE    LA REPUBLICA DEL ECUADOR   </vt:lpstr>
    </vt:vector>
  </TitlesOfParts>
  <Company>Xvi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Xavier Villalba</dc:creator>
  <cp:lastModifiedBy>Natalia Andrea Gomez Rueda</cp:lastModifiedBy>
  <cp:revision>184</cp:revision>
  <dcterms:created xsi:type="dcterms:W3CDTF">2012-08-05T17:41:11Z</dcterms:created>
  <dcterms:modified xsi:type="dcterms:W3CDTF">2012-08-21T20:20:48Z</dcterms:modified>
</cp:coreProperties>
</file>